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  <p:sldMasterId id="2147483771" r:id="rId4"/>
    <p:sldMasterId id="2147483783" r:id="rId5"/>
    <p:sldMasterId id="2147483795" r:id="rId6"/>
    <p:sldMasterId id="2147483832" r:id="rId7"/>
    <p:sldMasterId id="2147483844" r:id="rId8"/>
  </p:sldMasterIdLst>
  <p:notesMasterIdLst>
    <p:notesMasterId r:id="rId46"/>
  </p:notesMasterIdLst>
  <p:handoutMasterIdLst>
    <p:handoutMasterId r:id="rId47"/>
  </p:handoutMasterIdLst>
  <p:sldIdLst>
    <p:sldId id="576" r:id="rId9"/>
    <p:sldId id="560" r:id="rId10"/>
    <p:sldId id="539" r:id="rId11"/>
    <p:sldId id="605" r:id="rId12"/>
    <p:sldId id="570" r:id="rId13"/>
    <p:sldId id="542" r:id="rId14"/>
    <p:sldId id="593" r:id="rId15"/>
    <p:sldId id="577" r:id="rId16"/>
    <p:sldId id="375" r:id="rId17"/>
    <p:sldId id="607" r:id="rId18"/>
    <p:sldId id="530" r:id="rId19"/>
    <p:sldId id="565" r:id="rId20"/>
    <p:sldId id="567" r:id="rId21"/>
    <p:sldId id="431" r:id="rId22"/>
    <p:sldId id="566" r:id="rId23"/>
    <p:sldId id="432" r:id="rId24"/>
    <p:sldId id="568" r:id="rId25"/>
    <p:sldId id="557" r:id="rId26"/>
    <p:sldId id="584" r:id="rId27"/>
    <p:sldId id="587" r:id="rId28"/>
    <p:sldId id="586" r:id="rId29"/>
    <p:sldId id="595" r:id="rId30"/>
    <p:sldId id="594" r:id="rId31"/>
    <p:sldId id="597" r:id="rId32"/>
    <p:sldId id="596" r:id="rId33"/>
    <p:sldId id="583" r:id="rId34"/>
    <p:sldId id="590" r:id="rId35"/>
    <p:sldId id="585" r:id="rId36"/>
    <p:sldId id="604" r:id="rId37"/>
    <p:sldId id="599" r:id="rId38"/>
    <p:sldId id="598" r:id="rId39"/>
    <p:sldId id="601" r:id="rId40"/>
    <p:sldId id="602" r:id="rId41"/>
    <p:sldId id="603" r:id="rId42"/>
    <p:sldId id="591" r:id="rId43"/>
    <p:sldId id="592" r:id="rId44"/>
    <p:sldId id="589" r:id="rId4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dsay Nelson" initials="LA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4C84"/>
    <a:srgbClr val="163054"/>
    <a:srgbClr val="348059"/>
    <a:srgbClr val="376092"/>
    <a:srgbClr val="800000"/>
    <a:srgbClr val="0000FF"/>
    <a:srgbClr val="F8A0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53" autoAdjust="0"/>
    <p:restoredTop sz="96238" autoAdjust="0"/>
  </p:normalViewPr>
  <p:slideViewPr>
    <p:cSldViewPr>
      <p:cViewPr>
        <p:scale>
          <a:sx n="75" d="100"/>
          <a:sy n="75" d="100"/>
        </p:scale>
        <p:origin x="-2088" y="-5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32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50" Type="http://schemas.openxmlformats.org/officeDocument/2006/relationships/presProps" Target="presProps.xml"/><Relationship Id="rId51" Type="http://schemas.openxmlformats.org/officeDocument/2006/relationships/viewProps" Target="viewProps.xml"/><Relationship Id="rId52" Type="http://schemas.openxmlformats.org/officeDocument/2006/relationships/theme" Target="theme/theme1.xml"/><Relationship Id="rId53" Type="http://schemas.openxmlformats.org/officeDocument/2006/relationships/tableStyles" Target="tableStyles.xml"/><Relationship Id="rId40" Type="http://schemas.openxmlformats.org/officeDocument/2006/relationships/slide" Target="slides/slide32.xml"/><Relationship Id="rId41" Type="http://schemas.openxmlformats.org/officeDocument/2006/relationships/slide" Target="slides/slide33.xml"/><Relationship Id="rId42" Type="http://schemas.openxmlformats.org/officeDocument/2006/relationships/slide" Target="slides/slide34.xml"/><Relationship Id="rId43" Type="http://schemas.openxmlformats.org/officeDocument/2006/relationships/slide" Target="slides/slide35.xml"/><Relationship Id="rId44" Type="http://schemas.openxmlformats.org/officeDocument/2006/relationships/slide" Target="slides/slide36.xml"/><Relationship Id="rId45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47" Type="http://schemas.openxmlformats.org/officeDocument/2006/relationships/handoutMaster" Target="handoutMasters/handoutMaster1.xml"/><Relationship Id="rId48" Type="http://schemas.openxmlformats.org/officeDocument/2006/relationships/printerSettings" Target="printerSettings/printerSettings1.bin"/><Relationship Id="rId4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9" Type="http://schemas.openxmlformats.org/officeDocument/2006/relationships/slide" Target="slides/slide1.xml"/><Relationship Id="rId30" Type="http://schemas.openxmlformats.org/officeDocument/2006/relationships/slide" Target="slides/slide22.xml"/><Relationship Id="rId31" Type="http://schemas.openxmlformats.org/officeDocument/2006/relationships/slide" Target="slides/slide23.xml"/><Relationship Id="rId32" Type="http://schemas.openxmlformats.org/officeDocument/2006/relationships/slide" Target="slides/slide24.xml"/><Relationship Id="rId33" Type="http://schemas.openxmlformats.org/officeDocument/2006/relationships/slide" Target="slides/slide25.xml"/><Relationship Id="rId34" Type="http://schemas.openxmlformats.org/officeDocument/2006/relationships/slide" Target="slides/slide26.xml"/><Relationship Id="rId35" Type="http://schemas.openxmlformats.org/officeDocument/2006/relationships/slide" Target="slides/slide27.xml"/><Relationship Id="rId36" Type="http://schemas.openxmlformats.org/officeDocument/2006/relationships/slide" Target="slides/slide28.xml"/><Relationship Id="rId37" Type="http://schemas.openxmlformats.org/officeDocument/2006/relationships/slide" Target="slides/slide29.xml"/><Relationship Id="rId38" Type="http://schemas.openxmlformats.org/officeDocument/2006/relationships/slide" Target="slides/slide30.xml"/><Relationship Id="rId39" Type="http://schemas.openxmlformats.org/officeDocument/2006/relationships/slide" Target="slides/slide31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slide" Target="slides/slide20.xml"/><Relationship Id="rId29" Type="http://schemas.openxmlformats.org/officeDocument/2006/relationships/slide" Target="slides/slide21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E0DF3F6-BEA2-4C61-A7D0-BCA5AC2DC1DA}" type="datetimeFigureOut">
              <a:rPr lang="en-US" smtClean="0"/>
              <a:t>10/14/15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DD1C4FD-FAB7-48BF-97EF-2A2286549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271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F8A49-B9C6-4316-8CAB-484FF4332D00}" type="datetimeFigureOut">
              <a:rPr lang="en-US" smtClean="0"/>
              <a:t>10/14/15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DD84B0-FA0F-4B85-BC97-E790FECAC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20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4170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653615" indent="-251391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005560" indent="-201112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407786" indent="-201112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1810010" indent="-201112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212235" indent="-20111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614458" indent="-20111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016683" indent="-20111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418908" indent="-20111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CB4B1E5-5AE4-4F87-BE82-2900C5B5B2A4}" type="slidenum">
              <a:rPr lang="en-US" sz="1000"/>
              <a:pPr eaLnBrk="1" hangingPunct="1"/>
              <a:t>30</a:t>
            </a:fld>
            <a:endParaRPr lang="en-US" sz="1000"/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66888" y="696913"/>
            <a:ext cx="3476625" cy="2606675"/>
          </a:xfrm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171" y="3443696"/>
            <a:ext cx="6394786" cy="524189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 smtClean="0"/>
              <a:t>Under P2 we’ll develop Hotspots III. </a:t>
            </a:r>
            <a:r>
              <a:rPr lang="en-US" b="1" dirty="0" smtClean="0"/>
              <a:t>Differences:</a:t>
            </a:r>
            <a:r>
              <a:rPr lang="en-US" b="0" dirty="0" smtClean="0"/>
              <a:t> Hotspots</a:t>
            </a:r>
            <a:r>
              <a:rPr lang="en-US" b="0" baseline="0" dirty="0" smtClean="0"/>
              <a:t> III will have more detailed EID event data, including re-emergence events, outbreaks and in many cases case data.  Will use regional weighting to project importance of drivers on hotspot maps.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how</a:t>
            </a:r>
            <a:r>
              <a:rPr lang="en-US" baseline="0" dirty="0" smtClean="0"/>
              <a:t> we’ll use P1 and P2 data (site characterization, testing and human behavioral risk) to get better sub-national hotspots maps.</a:t>
            </a:r>
          </a:p>
          <a:p>
            <a:r>
              <a:rPr lang="en-US" baseline="0" dirty="0" smtClean="0"/>
              <a:t>All of these data will be validated using Global High-res datasets to cross-check site characterization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DFFD49-7925-4E43-8C1C-C366AB645926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2634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70446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Snapshot of funding of</a:t>
            </a:r>
            <a:r>
              <a:rPr lang="en-US" baseline="0" dirty="0" smtClean="0"/>
              <a:t> wildlife health services, from a World Bank workshop and resulting 2012 report that PREDICT collaborated on. Table data represents info from 7 countries. Report highlighted needs for One Health investments. P-2 is intending to build on this work, by demonstrating cost effectiveness of One Health approaches that can inform policy change.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70446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50">
              <a:defRPr/>
            </a:pPr>
            <a:r>
              <a:rPr lang="en-US" dirty="0" smtClean="0"/>
              <a:t>Comparing</a:t>
            </a:r>
            <a:r>
              <a:rPr lang="en-US" baseline="0" dirty="0" smtClean="0"/>
              <a:t> two different systems/approaches and their inputs/outcomes. EPT program has suggested that preventive/early warning systems are more cost-effective than reactive systems, but no current data collection to prove it (i.e. no robust data on economic and health outcomes). Caveat that no systems are directly comparable - still provides useful comparisons on attributes/infrastructure (e.g. situations in concurrent Ebola outbreaks in 2014- Knowledge of EBOV circulation and capacity in DRC allowed for rapidly detection and containment, vs. unknown circulation in West Africa and ongoing transmission). </a:t>
            </a:r>
          </a:p>
          <a:p>
            <a:pPr marL="171441" indent="-171441">
              <a:buFont typeface="Arial"/>
              <a:buChar char="•"/>
            </a:pPr>
            <a:r>
              <a:rPr lang="en-US" baseline="0" dirty="0" smtClean="0"/>
              <a:t>DATA: Compiling available evidence (indicators) to represent “cost” – economic where available for specific outbreaks, plus Disability-Adjusted Life Years (morbidity proxy), mortality, outbreak duration as a measure of containment/societal disruption, qualitative perceptions of preparedness, and types of functionality/capacity (single-silo vs. multidisciplinary). </a:t>
            </a:r>
          </a:p>
          <a:p>
            <a:pPr marL="171441" indent="-171441" defTabSz="914350">
              <a:buFont typeface="Arial"/>
              <a:buChar char="•"/>
              <a:defRPr/>
            </a:pPr>
            <a:r>
              <a:rPr lang="en-US" baseline="0" dirty="0" smtClean="0"/>
              <a:t>SOURCES: Retrospective and prospective data assembly from: literature review, EPT partners, World Bank, P-2 country governments, etc.</a:t>
            </a:r>
          </a:p>
          <a:p>
            <a:pPr marL="171441" indent="-171441">
              <a:buFont typeface="Arial"/>
              <a:buChar char="•"/>
            </a:pPr>
            <a:r>
              <a:rPr lang="en-US" baseline="0" dirty="0" smtClean="0"/>
              <a:t>USE: Developing a framework for analysis of One Health cost-effectiveness and compiling case studies, with attention to eliminating gender equality and integration bias </a:t>
            </a:r>
          </a:p>
          <a:p>
            <a:pPr marL="171441" indent="-171441">
              <a:buFont typeface="Arial"/>
              <a:buChar char="•"/>
            </a:pPr>
            <a:r>
              <a:rPr lang="en-US" baseline="0" dirty="0" smtClean="0"/>
              <a:t>OUTCOME: Lessons learned can inform EPT-2 contexts- potential policy changes</a:t>
            </a:r>
          </a:p>
          <a:p>
            <a:pPr marL="171441" indent="-171441">
              <a:buFont typeface="Arial"/>
              <a:buChar char="•"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70446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339084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70446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42220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17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7">
              <a:defRPr/>
            </a:pPr>
            <a:r>
              <a:rPr lang="en-US" dirty="0" smtClean="0">
                <a:latin typeface="Calibri" charset="0"/>
              </a:rPr>
              <a:t>Same basic content as previous slide with different images – use this one to give ongoing example of TB in raw milk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561CB-D38D-BF4C-A939-E6A7FD30EEC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183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7">
              <a:defRPr/>
            </a:pPr>
            <a:r>
              <a:rPr lang="en-US" dirty="0" smtClean="0">
                <a:latin typeface="Calibri" charset="0"/>
              </a:rPr>
              <a:t>Same basic content as previous slide with different images – use this one to give ongoing example of TB in raw milk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561CB-D38D-BF4C-A939-E6A7FD30EEC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1834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Points</a:t>
            </a:r>
            <a:r>
              <a:rPr lang="en-US" baseline="0" dirty="0" smtClean="0"/>
              <a:t> to mention include:</a:t>
            </a:r>
          </a:p>
          <a:p>
            <a:pPr marL="174708" indent="-174708">
              <a:buFontTx/>
              <a:buChar char="-"/>
            </a:pPr>
            <a:r>
              <a:rPr lang="en-US" dirty="0" smtClean="0"/>
              <a:t>Emphasis on open access</a:t>
            </a:r>
            <a:r>
              <a:rPr lang="en-US" baseline="0" dirty="0" smtClean="0"/>
              <a:t> (and comment on approval process and how all countries in PREDICT are agreeing to open access)</a:t>
            </a:r>
            <a:endParaRPr lang="en-US" dirty="0" smtClean="0"/>
          </a:p>
          <a:p>
            <a:pPr marL="174708" indent="-174708">
              <a:buFontTx/>
              <a:buChar char="-"/>
            </a:pPr>
            <a:r>
              <a:rPr lang="en-US" dirty="0" smtClean="0"/>
              <a:t>Link to </a:t>
            </a:r>
            <a:r>
              <a:rPr lang="en-US" dirty="0" err="1" smtClean="0"/>
              <a:t>Genbank</a:t>
            </a:r>
            <a:endParaRPr lang="en-US" dirty="0" smtClean="0"/>
          </a:p>
          <a:p>
            <a:pPr marL="174708" indent="-174708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38F62C-30EA-5A4D-99E5-B15ED5A0B6AE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44012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82560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82560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1910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D84B0-FA0F-4B85-BC97-E790FECACB58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1910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83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29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6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2A629C85-C82F-47CE-9DB6-FB3D88B08CE1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2186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4FAAF9C7-DCF3-4523-882E-4FD354442B07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0043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273175"/>
            <a:ext cx="4232275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3275" y="1273175"/>
            <a:ext cx="4232275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28BFABDB-E69B-46D8-B24A-22938F328D45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0180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64BDA537-6DB9-4D5F-A91D-AC5AB1ED5095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2355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1503EAD8-F318-4B8E-BD36-C3AAB03694BA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70417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41E2F1E6-CFC9-499A-8D94-2ED965A63A28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4240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6C3A2316-95FC-429B-839F-CF1A147F35E7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0912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D78B7608-F8B5-4102-9D4B-73C190E61412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15326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6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68015A57-2D7B-43EF-9CBE-4F3B9809153B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2971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28588"/>
            <a:ext cx="2159000" cy="2366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6375" y="128588"/>
            <a:ext cx="6327775" cy="2366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2F7580B-F42A-449D-801C-1F83C5AAA594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4126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375" y="128588"/>
            <a:ext cx="7945438" cy="2889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273175"/>
            <a:ext cx="8616950" cy="1222375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pg num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949F7CEE-F64B-49D6-942C-7DC906B38EF8}" type="slidenum">
              <a:rPr lang="ko-KR" altLang="en-US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1545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74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3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801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41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24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54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640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097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666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282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14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02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4" name="Picture 11" descr="Horizontal_CMYK [Converted]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04800" y="6248400"/>
            <a:ext cx="1828800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259277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4890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93419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88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3116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757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1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54529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0027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30575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2128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5341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4" name="Picture 11" descr="Horizontal_CMYK [Converted]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6248400"/>
            <a:ext cx="1828800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1283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6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097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1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87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87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23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80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23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744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29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6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83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6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097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1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23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87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23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80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23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744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29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6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357188" y="657"/>
            <a:ext cx="8429625" cy="1981077"/>
          </a:xfrm>
          <a:prstGeom prst="rect">
            <a:avLst/>
          </a:prstGeom>
        </p:spPr>
        <p:txBody>
          <a:bodyPr/>
          <a:lstStyle>
            <a:lvl1pPr>
              <a:defRPr>
                <a:latin typeface="Cambria"/>
                <a:ea typeface="Cambria"/>
                <a:cs typeface="Cambria"/>
                <a:sym typeface="Cambri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900">
                <a:solidFill>
                  <a:srgbClr val="D93E2B"/>
                </a:solidFill>
              </a:rPr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1218130766"/>
      </p:ext>
    </p:extLst>
  </p:cSld>
  <p:clrMapOvr>
    <a:masterClrMapping/>
  </p:clrMapOvr>
  <p:transition xmlns:p14="http://schemas.microsoft.com/office/powerpoint/2010/main"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83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6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80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097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1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87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23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80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23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744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29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6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4" name="Picture 11" descr="Horizontal_CMYK [Converted]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6248400"/>
            <a:ext cx="1828800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1283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23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6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097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1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87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23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80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23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744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29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6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744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image" Target="../media/image2.png"/><Relationship Id="rId14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3" Type="http://schemas.openxmlformats.org/officeDocument/2006/relationships/image" Target="../media/image4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9.xml"/><Relationship Id="rId3" Type="http://schemas.openxmlformats.org/officeDocument/2006/relationships/slideLayout" Target="../slideLayouts/slideLayout70.xml"/><Relationship Id="rId4" Type="http://schemas.openxmlformats.org/officeDocument/2006/relationships/slideLayout" Target="../slideLayouts/slideLayout71.xml"/><Relationship Id="rId5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4.xml"/><Relationship Id="rId8" Type="http://schemas.openxmlformats.org/officeDocument/2006/relationships/slideLayout" Target="../slideLayouts/slideLayout75.xml"/><Relationship Id="rId9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9.xml"/><Relationship Id="rId12" Type="http://schemas.openxmlformats.org/officeDocument/2006/relationships/theme" Target="../theme/theme8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79.xml"/><Relationship Id="rId2" Type="http://schemas.openxmlformats.org/officeDocument/2006/relationships/slideLayout" Target="../slideLayouts/slideLayout80.xml"/><Relationship Id="rId3" Type="http://schemas.openxmlformats.org/officeDocument/2006/relationships/slideLayout" Target="../slideLayouts/slideLayout81.xml"/><Relationship Id="rId4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5.xml"/><Relationship Id="rId8" Type="http://schemas.openxmlformats.org/officeDocument/2006/relationships/slideLayout" Target="../slideLayouts/slideLayout86.xml"/><Relationship Id="rId9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8E0D8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838200"/>
            <a:ext cx="152400" cy="6019800"/>
          </a:xfrm>
          <a:prstGeom prst="rect">
            <a:avLst/>
          </a:prstGeom>
          <a:solidFill>
            <a:srgbClr val="C2113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C2113A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 rot="-5400000">
            <a:off x="4495800" y="-3667473"/>
            <a:ext cx="152400" cy="9144000"/>
          </a:xfrm>
          <a:prstGeom prst="rect">
            <a:avLst/>
          </a:prstGeom>
          <a:solidFill>
            <a:srgbClr val="002A6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pPr algn="ctr">
              <a:defRPr/>
            </a:pPr>
            <a:endParaRPr lang="en-US" sz="1600" dirty="0">
              <a:solidFill>
                <a:srgbClr val="002A6C"/>
              </a:solidFill>
            </a:endParaRPr>
          </a:p>
        </p:txBody>
      </p:sp>
      <p:pic>
        <p:nvPicPr>
          <p:cNvPr id="7" name="Picture 6" descr="EPT2 Logo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52" y="6248400"/>
            <a:ext cx="4956048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inv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pg num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51863" y="6511925"/>
            <a:ext cx="18573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>
                <a:solidFill>
                  <a:srgbClr val="000000"/>
                </a:solidFill>
                <a:latin typeface="Arial" charset="0"/>
                <a:ea typeface="Gulim" pitchFamily="34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81BF29-D94D-4D1B-A4A8-8AC4C1C8577F}" type="slidenum">
              <a:rPr lang="ko-KR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dirty="0"/>
          </a:p>
        </p:txBody>
      </p:sp>
      <p:sp>
        <p:nvSpPr>
          <p:cNvPr id="19459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06375" y="128588"/>
            <a:ext cx="794543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 dirty="0" smtClean="0"/>
              <a:t>Click to edit Master title style</a:t>
            </a:r>
          </a:p>
        </p:txBody>
      </p:sp>
      <p:sp>
        <p:nvSpPr>
          <p:cNvPr id="1946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273175"/>
            <a:ext cx="8616950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grpSp>
        <p:nvGrpSpPr>
          <p:cNvPr id="19461" name="McK Slide Elements"/>
          <p:cNvGrpSpPr>
            <a:grpSpLocks/>
          </p:cNvGrpSpPr>
          <p:nvPr/>
        </p:nvGrpSpPr>
        <p:grpSpPr bwMode="auto">
          <a:xfrm>
            <a:off x="120650" y="531813"/>
            <a:ext cx="8616950" cy="6162675"/>
            <a:chOff x="75" y="335"/>
            <a:chExt cx="5429" cy="3882"/>
          </a:xfrm>
        </p:grpSpPr>
        <p:sp>
          <p:nvSpPr>
            <p:cNvPr id="3079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5" y="335"/>
              <a:ext cx="542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89535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1600" dirty="0">
                  <a:solidFill>
                    <a:srgbClr val="000000"/>
                  </a:solidFill>
                  <a:ea typeface="Gulim" pitchFamily="34" charset="-127"/>
                </a:rPr>
                <a:t>Unit of measure</a:t>
              </a:r>
            </a:p>
          </p:txBody>
        </p:sp>
        <p:sp>
          <p:nvSpPr>
            <p:cNvPr id="3080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5" y="3964"/>
              <a:ext cx="5145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563563" indent="-563563" defTabSz="895350" fontAlgn="base">
                <a:spcBef>
                  <a:spcPct val="0"/>
                </a:spcBef>
                <a:spcAft>
                  <a:spcPct val="0"/>
                </a:spcAft>
                <a:tabLst>
                  <a:tab pos="515938" algn="r"/>
                </a:tabLst>
                <a:defRPr/>
              </a:pPr>
              <a:r>
                <a:rPr lang="ko-KR" altLang="en-US" sz="1200">
                  <a:solidFill>
                    <a:srgbClr val="000000"/>
                  </a:solidFill>
                  <a:ea typeface="Gulim" pitchFamily="34" charset="-127"/>
                </a:rPr>
                <a:t>	*	</a:t>
              </a:r>
              <a:r>
                <a:rPr lang="en-US" altLang="ko-KR" sz="1200" dirty="0">
                  <a:solidFill>
                    <a:srgbClr val="000000"/>
                  </a:solidFill>
                  <a:ea typeface="Gulim" pitchFamily="34" charset="-127"/>
                </a:rPr>
                <a:t>Footnote</a:t>
              </a:r>
            </a:p>
            <a:p>
              <a:pPr marL="563563" indent="-563563" defTabSz="895350" fontAlgn="base">
                <a:spcBef>
                  <a:spcPct val="20000"/>
                </a:spcBef>
                <a:spcAft>
                  <a:spcPct val="0"/>
                </a:spcAft>
                <a:tabLst>
                  <a:tab pos="515938" algn="r"/>
                </a:tabLst>
                <a:defRPr/>
              </a:pPr>
              <a:r>
                <a:rPr lang="en-US" altLang="ko-KR" sz="1200" dirty="0">
                  <a:solidFill>
                    <a:srgbClr val="000000"/>
                  </a:solidFill>
                  <a:ea typeface="Gulim" pitchFamily="34" charset="-127"/>
                </a:rPr>
                <a:t>	Source:	Source</a:t>
              </a:r>
            </a:p>
          </p:txBody>
        </p:sp>
      </p:grpSp>
      <p:sp>
        <p:nvSpPr>
          <p:cNvPr id="3081" name="Working Draft" hidden="1"/>
          <p:cNvSpPr txBox="1">
            <a:spLocks noChangeArrowheads="1"/>
          </p:cNvSpPr>
          <p:nvPr/>
        </p:nvSpPr>
        <p:spPr bwMode="auto">
          <a:xfrm rot="5400000">
            <a:off x="7989094" y="2763044"/>
            <a:ext cx="180498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600" dirty="0">
                <a:solidFill>
                  <a:srgbClr val="000000"/>
                </a:solidFill>
                <a:ea typeface="Gulim" pitchFamily="34" charset="-127"/>
              </a:rPr>
              <a:t>Working Draft - Last Modified 9/4/2007 9:23:32 PM</a:t>
            </a:r>
          </a:p>
        </p:txBody>
      </p:sp>
      <p:sp>
        <p:nvSpPr>
          <p:cNvPr id="3082" name="Printed" hidden="1"/>
          <p:cNvSpPr txBox="1">
            <a:spLocks noChangeArrowheads="1"/>
          </p:cNvSpPr>
          <p:nvPr/>
        </p:nvSpPr>
        <p:spPr bwMode="auto">
          <a:xfrm rot="5400000">
            <a:off x="8362156" y="4267994"/>
            <a:ext cx="1058863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600" dirty="0">
                <a:solidFill>
                  <a:srgbClr val="000000"/>
                </a:solidFill>
                <a:ea typeface="Gulim" pitchFamily="34" charset="-127"/>
              </a:rPr>
              <a:t>Printed 12/22/2005 3:28:39 PM</a:t>
            </a: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0" y="685800"/>
            <a:ext cx="155575" cy="6172200"/>
          </a:xfrm>
          <a:prstGeom prst="rect">
            <a:avLst/>
          </a:prstGeom>
          <a:solidFill>
            <a:srgbClr val="C2113A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 kern="0" dirty="0">
              <a:solidFill>
                <a:srgbClr val="C2113A"/>
              </a:solidFill>
            </a:endParaRPr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 rot="-5400000">
            <a:off x="4495800" y="-3811489"/>
            <a:ext cx="152400" cy="9144000"/>
          </a:xfrm>
          <a:prstGeom prst="rect">
            <a:avLst/>
          </a:prstGeom>
          <a:solidFill>
            <a:srgbClr val="002A6C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pPr>
              <a:defRPr/>
            </a:pPr>
            <a:endParaRPr lang="en-US" sz="1600" kern="0" dirty="0">
              <a:solidFill>
                <a:srgbClr val="002A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036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89535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89535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Arial" charset="0"/>
        </a:defRPr>
      </a:lvl2pPr>
      <a:lvl3pPr algn="l" defTabSz="89535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Arial" charset="0"/>
        </a:defRPr>
      </a:lvl3pPr>
      <a:lvl4pPr algn="l" defTabSz="89535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Arial" charset="0"/>
        </a:defRPr>
      </a:lvl4pPr>
      <a:lvl5pPr algn="l" defTabSz="89535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Arial" charset="0"/>
        </a:defRPr>
      </a:lvl5pPr>
      <a:lvl6pPr marL="457200" algn="l" defTabSz="895350" rtl="0" fontAlgn="base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Arial" charset="0"/>
        </a:defRPr>
      </a:lvl6pPr>
      <a:lvl7pPr marL="914400" algn="l" defTabSz="895350" rtl="0" fontAlgn="base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Arial" charset="0"/>
        </a:defRPr>
      </a:lvl7pPr>
      <a:lvl8pPr marL="1371600" algn="l" defTabSz="895350" rtl="0" fontAlgn="base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Arial" charset="0"/>
        </a:defRPr>
      </a:lvl8pPr>
      <a:lvl9pPr marL="1828800" algn="l" defTabSz="895350" rtl="0" fontAlgn="base">
        <a:spcBef>
          <a:spcPct val="0"/>
        </a:spcBef>
        <a:spcAft>
          <a:spcPct val="0"/>
        </a:spcAft>
        <a:defRPr sz="19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912813" rtl="0" eaLnBrk="0" fontAlgn="base" hangingPunct="0">
        <a:spcBef>
          <a:spcPct val="0"/>
        </a:spcBef>
        <a:spcAft>
          <a:spcPct val="0"/>
        </a:spcAft>
        <a:buSzPct val="120000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47638" indent="-146050" algn="l" defTabSz="912813" rtl="0" eaLnBrk="0" fontAlgn="base" hangingPunct="0">
        <a:spcBef>
          <a:spcPct val="0"/>
        </a:spcBef>
        <a:spcAft>
          <a:spcPct val="0"/>
        </a:spcAft>
        <a:buSzPct val="120000"/>
        <a:buChar char="•"/>
        <a:defRPr sz="1600">
          <a:solidFill>
            <a:schemeClr val="tx1"/>
          </a:solidFill>
          <a:latin typeface="+mn-lt"/>
        </a:defRPr>
      </a:lvl2pPr>
      <a:lvl3pPr marL="301625" indent="-152400" algn="l" defTabSz="912813" rtl="0" eaLnBrk="0" fontAlgn="base" hangingPunct="0">
        <a:spcBef>
          <a:spcPct val="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3pPr>
      <a:lvl4pPr marL="441325" indent="-138113" algn="l" defTabSz="912813" rtl="0" eaLnBrk="0" fontAlgn="base" hangingPunct="0">
        <a:spcBef>
          <a:spcPct val="0"/>
        </a:spcBef>
        <a:spcAft>
          <a:spcPct val="0"/>
        </a:spcAft>
        <a:buSzPct val="89000"/>
        <a:buChar char="•"/>
        <a:defRPr sz="1600">
          <a:solidFill>
            <a:schemeClr val="tx1"/>
          </a:solidFill>
          <a:latin typeface="+mn-lt"/>
        </a:defRPr>
      </a:lvl4pPr>
      <a:lvl5pPr marL="593725" indent="-150813" algn="l" defTabSz="912813" rtl="0" eaLnBrk="0" fontAlgn="base" hangingPunct="0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5pPr>
      <a:lvl6pPr marL="1050925" indent="-150813" algn="l" defTabSz="912813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6pPr>
      <a:lvl7pPr marL="1508125" indent="-150813" algn="l" defTabSz="912813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7pPr>
      <a:lvl8pPr marL="1965325" indent="-150813" algn="l" defTabSz="912813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8pPr>
      <a:lvl9pPr marL="2422525" indent="-150813" algn="l" defTabSz="912813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8E0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546100" y="6441073"/>
            <a:ext cx="37338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8E0D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600" b="1" dirty="0">
                <a:solidFill>
                  <a:srgbClr val="800000"/>
                </a:solidFill>
              </a:rPr>
              <a:t>Emerging Threats Program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7850" y="53975"/>
            <a:ext cx="2952750" cy="16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533400" y="6324600"/>
            <a:ext cx="7543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600">
              <a:solidFill>
                <a:srgbClr val="000000"/>
              </a:solidFill>
            </a:endParaRPr>
          </a:p>
        </p:txBody>
      </p:sp>
      <p:pic>
        <p:nvPicPr>
          <p:cNvPr id="1029" name="Picture 9"/>
          <p:cNvPicPr>
            <a:picLocks noChangeAspect="1" noChangeArrowheads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15200" y="6258239"/>
            <a:ext cx="1676400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9683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8E0D8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209800" y="6397625"/>
            <a:ext cx="373380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8E0D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 b="1" dirty="0">
                <a:solidFill>
                  <a:srgbClr val="800000"/>
                </a:solidFill>
              </a:rPr>
              <a:t>Emerging</a:t>
            </a:r>
            <a:r>
              <a:rPr lang="en-US" sz="1200" b="1" dirty="0">
                <a:solidFill>
                  <a:srgbClr val="800000"/>
                </a:solidFill>
              </a:rPr>
              <a:t> Threats Program</a:t>
            </a:r>
          </a:p>
        </p:txBody>
      </p:sp>
      <p:pic>
        <p:nvPicPr>
          <p:cNvPr id="8" name="Picture 11" descr="Horizontal_CMYK [Converted]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04800" y="6248400"/>
            <a:ext cx="1828800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838200"/>
            <a:ext cx="152400" cy="6019800"/>
          </a:xfrm>
          <a:prstGeom prst="rect">
            <a:avLst/>
          </a:prstGeom>
          <a:solidFill>
            <a:srgbClr val="C2113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C2113A"/>
              </a:solidFill>
              <a:latin typeface="Arial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 rot="-5400000">
            <a:off x="4495800" y="-3667473"/>
            <a:ext cx="152400" cy="9144000"/>
          </a:xfrm>
          <a:prstGeom prst="rect">
            <a:avLst/>
          </a:prstGeom>
          <a:solidFill>
            <a:srgbClr val="002A6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pPr algn="ctr">
              <a:defRPr/>
            </a:pPr>
            <a:endParaRPr lang="en-US" sz="1600" dirty="0">
              <a:solidFill>
                <a:srgbClr val="002A6C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0809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8E0D8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838200"/>
            <a:ext cx="152400" cy="6019800"/>
          </a:xfrm>
          <a:prstGeom prst="rect">
            <a:avLst/>
          </a:prstGeom>
          <a:solidFill>
            <a:srgbClr val="C2113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C2113A"/>
              </a:solidFill>
              <a:latin typeface="Arial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 rot="-5400000">
            <a:off x="4495800" y="-3667473"/>
            <a:ext cx="152400" cy="9144000"/>
          </a:xfrm>
          <a:prstGeom prst="rect">
            <a:avLst/>
          </a:prstGeom>
          <a:solidFill>
            <a:srgbClr val="002A6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pPr algn="ctr">
              <a:defRPr/>
            </a:pPr>
            <a:endParaRPr lang="en-US" sz="1600" dirty="0">
              <a:solidFill>
                <a:srgbClr val="002A6C"/>
              </a:solidFill>
              <a:latin typeface="Arial"/>
            </a:endParaRPr>
          </a:p>
        </p:txBody>
      </p:sp>
      <p:pic>
        <p:nvPicPr>
          <p:cNvPr id="7" name="Picture 6" descr="EPT2 Logo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52" y="6248400"/>
            <a:ext cx="4956048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8E0D8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838200"/>
            <a:ext cx="152400" cy="6019800"/>
          </a:xfrm>
          <a:prstGeom prst="rect">
            <a:avLst/>
          </a:prstGeom>
          <a:solidFill>
            <a:srgbClr val="C2113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C2113A"/>
              </a:solidFill>
              <a:latin typeface="Arial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 rot="-5400000">
            <a:off x="4495800" y="-3667473"/>
            <a:ext cx="152400" cy="9144000"/>
          </a:xfrm>
          <a:prstGeom prst="rect">
            <a:avLst/>
          </a:prstGeom>
          <a:solidFill>
            <a:srgbClr val="002A6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pPr algn="ctr">
              <a:defRPr/>
            </a:pPr>
            <a:endParaRPr lang="en-US" sz="1600" dirty="0">
              <a:solidFill>
                <a:srgbClr val="002A6C"/>
              </a:solidFill>
              <a:latin typeface="Arial"/>
            </a:endParaRPr>
          </a:p>
        </p:txBody>
      </p:sp>
      <p:pic>
        <p:nvPicPr>
          <p:cNvPr id="7" name="Picture 6" descr="EPT2 Logo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2" y="6248400"/>
            <a:ext cx="4956048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8E0D8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838200"/>
            <a:ext cx="152400" cy="6019800"/>
          </a:xfrm>
          <a:prstGeom prst="rect">
            <a:avLst/>
          </a:prstGeom>
          <a:solidFill>
            <a:srgbClr val="C2113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C2113A"/>
              </a:solidFill>
              <a:latin typeface="Arial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 rot="-5400000">
            <a:off x="4495800" y="-3667473"/>
            <a:ext cx="152400" cy="9144000"/>
          </a:xfrm>
          <a:prstGeom prst="rect">
            <a:avLst/>
          </a:prstGeom>
          <a:solidFill>
            <a:srgbClr val="002A6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pPr algn="ctr">
              <a:defRPr/>
            </a:pPr>
            <a:endParaRPr lang="en-US" sz="1600" dirty="0">
              <a:solidFill>
                <a:srgbClr val="002A6C"/>
              </a:solidFill>
              <a:latin typeface="Arial"/>
            </a:endParaRPr>
          </a:p>
        </p:txBody>
      </p:sp>
      <p:pic>
        <p:nvPicPr>
          <p:cNvPr id="7" name="Picture 6" descr="EPT2 Logo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52" y="6248400"/>
            <a:ext cx="4956048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8E0D8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838200"/>
            <a:ext cx="152400" cy="6019800"/>
          </a:xfrm>
          <a:prstGeom prst="rect">
            <a:avLst/>
          </a:prstGeom>
          <a:solidFill>
            <a:srgbClr val="C2113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C2113A"/>
              </a:solidFill>
              <a:latin typeface="Arial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 rot="-5400000">
            <a:off x="4495800" y="-3667473"/>
            <a:ext cx="152400" cy="9144000"/>
          </a:xfrm>
          <a:prstGeom prst="rect">
            <a:avLst/>
          </a:prstGeom>
          <a:solidFill>
            <a:srgbClr val="002A6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eaVert" wrap="none" anchor="ctr"/>
          <a:lstStyle/>
          <a:p>
            <a:pPr algn="ctr">
              <a:defRPr/>
            </a:pPr>
            <a:endParaRPr lang="en-US" sz="1600" dirty="0">
              <a:solidFill>
                <a:srgbClr val="002A6C"/>
              </a:solidFill>
              <a:latin typeface="Arial"/>
            </a:endParaRPr>
          </a:p>
        </p:txBody>
      </p:sp>
      <p:pic>
        <p:nvPicPr>
          <p:cNvPr id="7" name="Picture 6" descr="EPT2 Logo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52" y="6248400"/>
            <a:ext cx="4956048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800000"/>
          </a:solidFill>
          <a:latin typeface="Franklin Gothic Boo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microsoft.com/office/2007/relationships/hdphoto" Target="../media/hdphoto1.wdp"/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image" Target="../media/image24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8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Relationship Id="rId2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8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Relationship Id="rId2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image" Target="../media/image33.tif"/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microsoft.com/office/2007/relationships/hdphoto" Target="../media/hdphoto2.wdp"/><Relationship Id="rId5" Type="http://schemas.openxmlformats.org/officeDocument/2006/relationships/image" Target="../media/image35.png"/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6.ti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jp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notesSlide" Target="../notesSlides/notesSlide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notesSlide" Target="../notesSlides/notesSlide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7" Type="http://schemas.openxmlformats.org/officeDocument/2006/relationships/image" Target="../media/image45.png"/><Relationship Id="rId8" Type="http://schemas.openxmlformats.org/officeDocument/2006/relationships/image" Target="../media/image46.png"/><Relationship Id="rId1" Type="http://schemas.openxmlformats.org/officeDocument/2006/relationships/slideLayout" Target="../slideLayouts/slideLayout74.xml"/><Relationship Id="rId2" Type="http://schemas.openxmlformats.org/officeDocument/2006/relationships/notesSlide" Target="../notesSlides/notesSlide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563" b="100000" l="66536" r="100000">
                        <a14:foregroundMark x1="34961" y1="50781" x2="34961" y2="50781"/>
                        <a14:foregroundMark x1="19010" y1="60590" x2="19010" y2="6059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371600" y="-1028700"/>
            <a:ext cx="10515600" cy="78867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13553" y="982176"/>
            <a:ext cx="898284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500" b="1" dirty="0" smtClean="0">
                <a:solidFill>
                  <a:srgbClr val="376092"/>
                </a:solidFill>
                <a:latin typeface="Arial"/>
              </a:rPr>
              <a:t>PREDICT:</a:t>
            </a:r>
          </a:p>
          <a:p>
            <a:r>
              <a:rPr lang="en-US" sz="3600" b="1" dirty="0">
                <a:solidFill>
                  <a:srgbClr val="376092"/>
                </a:solidFill>
                <a:latin typeface="Arial"/>
              </a:rPr>
              <a:t>B</a:t>
            </a:r>
            <a:r>
              <a:rPr lang="en-US" sz="3600" b="1" dirty="0" smtClean="0">
                <a:solidFill>
                  <a:srgbClr val="376092"/>
                </a:solidFill>
                <a:latin typeface="Arial"/>
              </a:rPr>
              <a:t>uilding capacity to prevent </a:t>
            </a:r>
          </a:p>
          <a:p>
            <a:r>
              <a:rPr lang="en-US" sz="3600" b="1" dirty="0" smtClean="0">
                <a:solidFill>
                  <a:srgbClr val="376092"/>
                </a:solidFill>
                <a:latin typeface="Arial"/>
              </a:rPr>
              <a:t>pandemics </a:t>
            </a:r>
            <a:r>
              <a:rPr lang="en-US" sz="3600" b="1" dirty="0">
                <a:solidFill>
                  <a:srgbClr val="376092"/>
                </a:solidFill>
                <a:latin typeface="Arial"/>
              </a:rPr>
              <a:t>using </a:t>
            </a:r>
            <a:r>
              <a:rPr lang="en-US" sz="3600" b="1" dirty="0" smtClean="0">
                <a:solidFill>
                  <a:srgbClr val="376092"/>
                </a:solidFill>
                <a:latin typeface="Arial"/>
              </a:rPr>
              <a:t>a One Health </a:t>
            </a:r>
            <a:r>
              <a:rPr lang="en-US" sz="3600" b="1" dirty="0">
                <a:solidFill>
                  <a:srgbClr val="376092"/>
                </a:solidFill>
                <a:latin typeface="Arial"/>
              </a:rPr>
              <a:t>approach</a:t>
            </a:r>
            <a:endParaRPr lang="en-US" sz="3600" dirty="0">
              <a:solidFill>
                <a:srgbClr val="376092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117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1" y="1295400"/>
            <a:ext cx="3581400" cy="184665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Oral Swab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Rectal Swab or Feces</a:t>
            </a:r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Urine sample</a:t>
            </a:r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Blood Sample</a:t>
            </a:r>
          </a:p>
          <a:p>
            <a:endParaRPr lang="en-US" dirty="0"/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dirty="0" smtClean="0"/>
              <a:t>Work Flow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34000" y="1143000"/>
            <a:ext cx="3581400" cy="11079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Conventional PCR – Viral Family testing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34000" y="2438400"/>
            <a:ext cx="3581400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Sequencing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0" y="3352800"/>
            <a:ext cx="3581400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Interpretation </a:t>
            </a: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34000" y="4302204"/>
            <a:ext cx="3581400" cy="11079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Report to Authorities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Approval of Results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334000" y="5585936"/>
            <a:ext cx="3581400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Analysis and Modeling</a:t>
            </a:r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09600" y="5105400"/>
            <a:ext cx="3581400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Guidance for Policy</a:t>
            </a:r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14400" y="4038600"/>
            <a:ext cx="3581400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Modify methods</a:t>
            </a:r>
          </a:p>
          <a:p>
            <a:endParaRPr lang="en-US" dirty="0"/>
          </a:p>
        </p:txBody>
      </p:sp>
      <p:sp>
        <p:nvSpPr>
          <p:cNvPr id="2" name="Right Arrow 1"/>
          <p:cNvSpPr/>
          <p:nvPr/>
        </p:nvSpPr>
        <p:spPr>
          <a:xfrm>
            <a:off x="4114800" y="1447800"/>
            <a:ext cx="990600" cy="457200"/>
          </a:xfrm>
          <a:prstGeom prst="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00000"/>
              </a:solidFill>
            </a:endParaRPr>
          </a:p>
        </p:txBody>
      </p:sp>
      <p:sp>
        <p:nvSpPr>
          <p:cNvPr id="16" name="Right Arrow 15"/>
          <p:cNvSpPr/>
          <p:nvPr/>
        </p:nvSpPr>
        <p:spPr>
          <a:xfrm rot="18759728">
            <a:off x="2872290" y="2737757"/>
            <a:ext cx="2606143" cy="457200"/>
          </a:xfrm>
          <a:prstGeom prst="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00000"/>
              </a:solidFill>
            </a:endParaRPr>
          </a:p>
        </p:txBody>
      </p:sp>
      <p:sp>
        <p:nvSpPr>
          <p:cNvPr id="3" name="Curved Right Arrow 2"/>
          <p:cNvSpPr/>
          <p:nvPr/>
        </p:nvSpPr>
        <p:spPr>
          <a:xfrm>
            <a:off x="4800600" y="2212848"/>
            <a:ext cx="502920" cy="758952"/>
          </a:xfrm>
          <a:prstGeom prst="curved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Curved Right Arrow 17"/>
          <p:cNvSpPr/>
          <p:nvPr/>
        </p:nvSpPr>
        <p:spPr>
          <a:xfrm>
            <a:off x="4800600" y="3051048"/>
            <a:ext cx="502920" cy="758952"/>
          </a:xfrm>
          <a:prstGeom prst="curved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Curved Right Arrow 18"/>
          <p:cNvSpPr/>
          <p:nvPr/>
        </p:nvSpPr>
        <p:spPr>
          <a:xfrm>
            <a:off x="4831080" y="3965448"/>
            <a:ext cx="502920" cy="758952"/>
          </a:xfrm>
          <a:prstGeom prst="curved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Curved Right Arrow 19"/>
          <p:cNvSpPr/>
          <p:nvPr/>
        </p:nvSpPr>
        <p:spPr>
          <a:xfrm>
            <a:off x="4800600" y="5032248"/>
            <a:ext cx="502920" cy="758952"/>
          </a:xfrm>
          <a:prstGeom prst="curved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 rot="1358400">
            <a:off x="4290634" y="5879251"/>
            <a:ext cx="914400" cy="304800"/>
          </a:xfrm>
          <a:prstGeom prst="lef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Left Arrow 20"/>
          <p:cNvSpPr/>
          <p:nvPr/>
        </p:nvSpPr>
        <p:spPr>
          <a:xfrm rot="2853619">
            <a:off x="3852522" y="5409785"/>
            <a:ext cx="1772972" cy="276956"/>
          </a:xfrm>
          <a:prstGeom prst="lef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 rot="14022879">
            <a:off x="2532508" y="3351661"/>
            <a:ext cx="990600" cy="457200"/>
          </a:xfrm>
          <a:prstGeom prst="rightArrow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32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4-12-09 at 5.16.2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3200"/>
            <a:ext cx="9144000" cy="3907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71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30314"/>
            <a:ext cx="9256729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900" b="1" dirty="0" smtClean="0">
                <a:solidFill>
                  <a:srgbClr val="800000"/>
                </a:solidFill>
                <a:latin typeface="+mj-lt"/>
              </a:rPr>
              <a:t>Safely Sampled More than 56,000 Animals</a:t>
            </a:r>
            <a:endParaRPr lang="en-US" sz="3900" b="1" dirty="0">
              <a:solidFill>
                <a:srgbClr val="800000"/>
              </a:solidFill>
              <a:latin typeface="+mj-lt"/>
            </a:endParaRPr>
          </a:p>
        </p:txBody>
      </p:sp>
      <p:pic>
        <p:nvPicPr>
          <p:cNvPr id="3" name="Picture 2" descr="Screen Shot 2014-12-09 at 10.03.2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72" y="1066800"/>
            <a:ext cx="8648028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86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116607"/>
            <a:ext cx="8763000" cy="49793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0314"/>
            <a:ext cx="921796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400" b="1" dirty="0" smtClean="0">
                <a:solidFill>
                  <a:srgbClr val="800000"/>
                </a:solidFill>
                <a:latin typeface="+mj-lt"/>
              </a:rPr>
              <a:t>Developed &amp; Operationalized Diagnostic Platform</a:t>
            </a:r>
            <a:endParaRPr lang="en-US" sz="3400" b="1" dirty="0">
              <a:solidFill>
                <a:srgbClr val="8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1593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1143000"/>
          </a:xfrm>
        </p:spPr>
        <p:txBody>
          <a:bodyPr/>
          <a:lstStyle/>
          <a:p>
            <a:r>
              <a:rPr lang="en-US" dirty="0" smtClean="0"/>
              <a:t>Laboratory Capacity Building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283201" y="1600200"/>
            <a:ext cx="3708400" cy="3835399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00"/>
                </a:solidFill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Trained 32 laboratories globally</a:t>
            </a:r>
          </a:p>
          <a:p>
            <a:r>
              <a:rPr lang="en-US" b="1" dirty="0" smtClean="0">
                <a:solidFill>
                  <a:srgbClr val="000000"/>
                </a:solidFill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27 screening for targeted viral families </a:t>
            </a:r>
            <a:endParaRPr lang="en-US" b="1" dirty="0">
              <a:solidFill>
                <a:srgbClr val="000000"/>
              </a:solidFill>
              <a:effectLst>
                <a:outerShdw blurRad="63500" dist="38100" dir="5400000" algn="tl" rotWithShape="0">
                  <a:srgbClr val="000000">
                    <a:alpha val="25000"/>
                  </a:srgbClr>
                </a:outerShdw>
              </a:effectLst>
              <a:cs typeface="Palatino Linotype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33" y="1299105"/>
            <a:ext cx="6857999" cy="506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9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12-09 at 10.00.5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" y="1269999"/>
            <a:ext cx="7345680" cy="50557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152400"/>
            <a:ext cx="78633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800000"/>
                </a:solidFill>
                <a:latin typeface="+mj-lt"/>
              </a:rPr>
              <a:t>Ran Over 400,000 Diagnostic Tests </a:t>
            </a:r>
            <a:endParaRPr lang="en-US" sz="4000" b="1" dirty="0">
              <a:solidFill>
                <a:srgbClr val="8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262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/>
          <a:lstStyle/>
          <a:p>
            <a:r>
              <a:rPr lang="en-US" dirty="0" smtClean="0"/>
              <a:t>Viral Detection Success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8600" y="1438521"/>
            <a:ext cx="8915400" cy="207433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7F7F7F"/>
                </a:solidFill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latin typeface="Palatino Linotype"/>
                <a:cs typeface="Palatino Linotype"/>
              </a:rPr>
              <a:t>  </a:t>
            </a:r>
            <a:r>
              <a:rPr lang="en-US" b="1" dirty="0" smtClean="0">
                <a:solidFill>
                  <a:srgbClr val="376092"/>
                </a:solidFill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Overall 984 </a:t>
            </a:r>
            <a:r>
              <a:rPr lang="en-US" b="1" dirty="0">
                <a:solidFill>
                  <a:srgbClr val="376092"/>
                </a:solidFill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known and new </a:t>
            </a:r>
            <a:r>
              <a:rPr lang="en-US" b="1" dirty="0" smtClean="0">
                <a:solidFill>
                  <a:srgbClr val="376092"/>
                </a:solidFill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viruses: </a:t>
            </a:r>
          </a:p>
          <a:p>
            <a:r>
              <a:rPr lang="en-US" sz="3000" b="1" dirty="0" smtClean="0"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812 novel and </a:t>
            </a:r>
            <a:r>
              <a:rPr lang="en-US" sz="3000" b="1" dirty="0"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147 known </a:t>
            </a:r>
            <a:r>
              <a:rPr lang="en-US" sz="3000" b="1" dirty="0" smtClean="0"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in animals</a:t>
            </a:r>
          </a:p>
          <a:p>
            <a:r>
              <a:rPr lang="en-US" sz="3000" b="1" dirty="0" smtClean="0"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3 </a:t>
            </a:r>
            <a:r>
              <a:rPr lang="en-US" sz="3000" b="1" dirty="0"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novel and 31 known </a:t>
            </a:r>
            <a:r>
              <a:rPr lang="en-US" sz="3000" b="1" dirty="0" smtClean="0">
                <a:effectLst>
                  <a:outerShdw blurRad="63500" dist="38100" dir="5400000" algn="tl" rotWithShape="0">
                    <a:srgbClr val="000000">
                      <a:alpha val="25000"/>
                    </a:srgbClr>
                  </a:outerShdw>
                </a:effectLst>
                <a:cs typeface="Palatino Linotype"/>
              </a:rPr>
              <a:t>in human pilot studies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63500" dist="38100" dir="5400000" algn="tl" rotWithShape="0">
                  <a:srgbClr val="000000">
                    <a:alpha val="25000"/>
                  </a:srgbClr>
                </a:outerShdw>
              </a:effectLst>
              <a:latin typeface="Palatino Linotype"/>
              <a:cs typeface="Palatino Linotype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391" r="17702"/>
          <a:stretch/>
        </p:blipFill>
        <p:spPr>
          <a:xfrm>
            <a:off x="228600" y="3564497"/>
            <a:ext cx="8954951" cy="1879063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86584">
            <a:off x="6804852" y="5849473"/>
            <a:ext cx="1628140" cy="83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59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Rhinolophus macroti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84" b="13432"/>
          <a:stretch/>
        </p:blipFill>
        <p:spPr bwMode="auto">
          <a:xfrm>
            <a:off x="971747" y="921146"/>
            <a:ext cx="8172254" cy="5936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590189" y="6357199"/>
            <a:ext cx="45538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1" hangingPunct="1">
              <a:spcBef>
                <a:spcPct val="50000"/>
              </a:spcBef>
            </a:pPr>
            <a:r>
              <a:rPr lang="en-US" altLang="en-US" sz="1800" dirty="0">
                <a:solidFill>
                  <a:prstClr val="white"/>
                </a:solidFill>
                <a:latin typeface="Calibri"/>
              </a:rPr>
              <a:t>Li </a:t>
            </a:r>
            <a:r>
              <a:rPr lang="en-US" altLang="en-US" sz="1800" i="1" dirty="0">
                <a:solidFill>
                  <a:prstClr val="white"/>
                </a:solidFill>
                <a:latin typeface="Calibri"/>
              </a:rPr>
              <a:t>et al.</a:t>
            </a:r>
            <a:r>
              <a:rPr lang="en-US" altLang="en-US" sz="1800" dirty="0">
                <a:solidFill>
                  <a:prstClr val="white"/>
                </a:solidFill>
                <a:latin typeface="Calibri"/>
              </a:rPr>
              <a:t> (2005) </a:t>
            </a:r>
            <a:r>
              <a:rPr lang="en-US" altLang="en-US" sz="1800" i="1" dirty="0" smtClean="0">
                <a:solidFill>
                  <a:prstClr val="white"/>
                </a:solidFill>
                <a:latin typeface="Calibri"/>
              </a:rPr>
              <a:t>Science; </a:t>
            </a:r>
            <a:r>
              <a:rPr lang="en-US" altLang="en-US" sz="1800" dirty="0" err="1" smtClean="0">
                <a:solidFill>
                  <a:prstClr val="white"/>
                </a:solidFill>
                <a:latin typeface="Calibri"/>
              </a:rPr>
              <a:t>Ge</a:t>
            </a:r>
            <a:r>
              <a:rPr lang="en-US" altLang="en-US" sz="1800" dirty="0" smtClean="0">
                <a:solidFill>
                  <a:prstClr val="white"/>
                </a:solidFill>
                <a:latin typeface="Calibri"/>
              </a:rPr>
              <a:t> </a:t>
            </a:r>
            <a:r>
              <a:rPr lang="en-US" altLang="en-US" sz="1800" i="1" dirty="0" smtClean="0">
                <a:solidFill>
                  <a:prstClr val="white"/>
                </a:solidFill>
                <a:latin typeface="Calibri"/>
              </a:rPr>
              <a:t>et al. </a:t>
            </a:r>
            <a:r>
              <a:rPr lang="en-US" altLang="en-US" sz="1800" dirty="0" smtClean="0">
                <a:solidFill>
                  <a:prstClr val="white"/>
                </a:solidFill>
                <a:latin typeface="Calibri"/>
              </a:rPr>
              <a:t>(2013) </a:t>
            </a:r>
            <a:r>
              <a:rPr lang="en-US" altLang="en-US" sz="1800" i="1" dirty="0" smtClean="0">
                <a:solidFill>
                  <a:prstClr val="white"/>
                </a:solidFill>
                <a:latin typeface="Calibri"/>
              </a:rPr>
              <a:t>Nature</a:t>
            </a:r>
            <a:endParaRPr lang="en-US" altLang="en-US" sz="180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967" y="1"/>
            <a:ext cx="4419600" cy="261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545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228600" y="110326"/>
            <a:ext cx="7315200" cy="956474"/>
          </a:xfrm>
        </p:spPr>
        <p:txBody>
          <a:bodyPr>
            <a:noAutofit/>
          </a:bodyPr>
          <a:lstStyle/>
          <a:p>
            <a:r>
              <a:rPr lang="en-US" b="1" dirty="0" smtClean="0"/>
              <a:t>Outbreak Investigations</a:t>
            </a:r>
            <a:endParaRPr lang="en-US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270934" y="1219200"/>
            <a:ext cx="8483600" cy="5588000"/>
            <a:chOff x="270934" y="1270000"/>
            <a:chExt cx="8483600" cy="5588000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2"/>
            <a:srcRect l="7778" t="63704" r="55926"/>
            <a:stretch/>
          </p:blipFill>
          <p:spPr>
            <a:xfrm>
              <a:off x="304800" y="3962400"/>
              <a:ext cx="3860799" cy="289560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/>
            <a:srcRect l="58333" t="18519" r="4259" b="43950"/>
            <a:stretch/>
          </p:blipFill>
          <p:spPr>
            <a:xfrm>
              <a:off x="5334000" y="1270000"/>
              <a:ext cx="3420533" cy="2573867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2"/>
            <a:srcRect l="47592" t="56050" r="4259" b="1975"/>
            <a:stretch/>
          </p:blipFill>
          <p:spPr>
            <a:xfrm>
              <a:off x="4144682" y="3843866"/>
              <a:ext cx="4609852" cy="3014134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2"/>
            <a:srcRect l="4259" t="20000" r="41296" b="31357"/>
            <a:stretch/>
          </p:blipFill>
          <p:spPr>
            <a:xfrm>
              <a:off x="270934" y="1292176"/>
              <a:ext cx="5096934" cy="34152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60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4-12-07_101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50" y="1143000"/>
            <a:ext cx="8972450" cy="464966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76200" y="192613"/>
            <a:ext cx="9380606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100" b="1" dirty="0" smtClean="0">
                <a:solidFill>
                  <a:srgbClr val="800000"/>
                </a:solidFill>
                <a:latin typeface="Franklin Gothic Book"/>
              </a:rPr>
              <a:t>With Governments: Making Data Available to the Public</a:t>
            </a:r>
            <a:endParaRPr lang="en-US" sz="3100" b="1" dirty="0">
              <a:solidFill>
                <a:srgbClr val="800000"/>
              </a:solidFill>
              <a:latin typeface="Franklin Gothic Book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6248400"/>
            <a:ext cx="4495800" cy="60960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8E0D8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225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SAID_PREDIC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0" y="60960"/>
            <a:ext cx="4974336" cy="7010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13553" y="1349514"/>
            <a:ext cx="883044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376092"/>
                </a:solidFill>
              </a:rPr>
              <a:t>The Challenge</a:t>
            </a:r>
          </a:p>
          <a:p>
            <a:endParaRPr lang="en-US" sz="4000" b="1" dirty="0">
              <a:solidFill>
                <a:srgbClr val="376092"/>
              </a:solidFill>
            </a:endParaRPr>
          </a:p>
          <a:p>
            <a:r>
              <a:rPr lang="en-US" sz="3200" i="1" dirty="0"/>
              <a:t>Pre-empt or combat, at their source, the first stage of emergence of zoonotic diseases that pose a significant threat </a:t>
            </a:r>
            <a:r>
              <a:rPr lang="en-US" sz="3200" i="1" dirty="0" smtClean="0"/>
              <a:t>to </a:t>
            </a:r>
            <a:r>
              <a:rPr lang="en-US" sz="3200" i="1" dirty="0"/>
              <a:t>public health (potentially pandemic infections)</a:t>
            </a:r>
            <a:endParaRPr lang="en-US" sz="3200" dirty="0">
              <a:solidFill>
                <a:srgbClr val="3760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50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12-09 at 9.40.0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200" y="0"/>
            <a:ext cx="54192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52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1143000"/>
          </a:xfrm>
        </p:spPr>
        <p:txBody>
          <a:bodyPr/>
          <a:lstStyle/>
          <a:p>
            <a:r>
              <a:rPr lang="en-US" dirty="0" smtClean="0"/>
              <a:t>PREDICT-2 Focus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067526" y="1981200"/>
            <a:ext cx="3900073" cy="43129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>
                <a:solidFill>
                  <a:srgbClr val="376092"/>
                </a:solidFill>
              </a:rPr>
              <a:t>Identify large-scale trans-boundary ecological processes underlying human activities at high-risk interfaces</a:t>
            </a:r>
          </a:p>
          <a:p>
            <a:pPr marL="0" indent="0">
              <a:buNone/>
            </a:pPr>
            <a:endParaRPr lang="en-US" i="1" dirty="0">
              <a:solidFill>
                <a:srgbClr val="376092"/>
              </a:solidFill>
            </a:endParaRPr>
          </a:p>
          <a:p>
            <a:pPr marL="0" indent="0">
              <a:buNone/>
            </a:pPr>
            <a:r>
              <a:rPr lang="en-US" i="1" dirty="0">
                <a:solidFill>
                  <a:srgbClr val="376092"/>
                </a:solidFill>
              </a:rPr>
              <a:t>C</a:t>
            </a:r>
            <a:r>
              <a:rPr lang="en-US" i="1" dirty="0" smtClean="0">
                <a:solidFill>
                  <a:srgbClr val="376092"/>
                </a:solidFill>
              </a:rPr>
              <a:t>haracterize pathways for disease emergence</a:t>
            </a:r>
          </a:p>
        </p:txBody>
      </p:sp>
      <p:pic>
        <p:nvPicPr>
          <p:cNvPr id="4" name="Picture 3" descr="Figure Draft 6 vLand Conversion.tif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85" y="990600"/>
            <a:ext cx="4038600" cy="522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2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137429"/>
            <a:ext cx="695915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err="1">
                <a:solidFill>
                  <a:srgbClr val="800000"/>
                </a:solidFill>
              </a:rPr>
              <a:t>Epizones</a:t>
            </a:r>
            <a:r>
              <a:rPr lang="en-US" sz="3200" dirty="0">
                <a:solidFill>
                  <a:srgbClr val="800000"/>
                </a:solidFill>
              </a:rPr>
              <a:t> &amp; Pathways for Emergence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70879" y="1127907"/>
            <a:ext cx="7553325" cy="5668986"/>
            <a:chOff x="870879" y="1127907"/>
            <a:chExt cx="7553325" cy="5668986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0879" y="1127907"/>
              <a:ext cx="7553325" cy="5668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7095620" y="3657602"/>
              <a:ext cx="118520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Fauxvirus</a:t>
              </a:r>
              <a:endPara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Epizone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64915" y="3654625"/>
              <a:ext cx="15020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Sampling Area 1</a:t>
              </a:r>
              <a:endParaRPr lang="en-US" sz="14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48400" y="1447802"/>
              <a:ext cx="15020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Sampling Area 2</a:t>
              </a:r>
              <a:endParaRPr lang="en-US" sz="14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917515" y="5715002"/>
              <a:ext cx="15020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Sampling Area 3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0196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1143000"/>
          </a:xfrm>
        </p:spPr>
        <p:txBody>
          <a:bodyPr/>
          <a:lstStyle/>
          <a:p>
            <a:r>
              <a:rPr lang="en-US" dirty="0" smtClean="0"/>
              <a:t>PREDICT-2 Focus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029200" y="1524000"/>
            <a:ext cx="3900073" cy="431291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i="1" dirty="0" smtClean="0">
                <a:solidFill>
                  <a:srgbClr val="376092"/>
                </a:solidFill>
              </a:rPr>
              <a:t>Target Biological Sampling on: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376092"/>
                </a:solidFill>
              </a:rPr>
              <a:t>	Wildlife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376092"/>
                </a:solidFill>
              </a:rPr>
              <a:t>	Livestock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376092"/>
                </a:solidFill>
              </a:rPr>
              <a:t>	People</a:t>
            </a:r>
          </a:p>
          <a:p>
            <a:pPr marL="0" indent="0">
              <a:buNone/>
            </a:pPr>
            <a:endParaRPr lang="en-US" b="1" i="1" dirty="0">
              <a:solidFill>
                <a:srgbClr val="376092"/>
              </a:solidFill>
            </a:endParaRPr>
          </a:p>
          <a:p>
            <a:pPr marL="0" indent="0">
              <a:buNone/>
            </a:pPr>
            <a:r>
              <a:rPr lang="en-US" b="1" i="1" dirty="0" smtClean="0">
                <a:solidFill>
                  <a:srgbClr val="376092"/>
                </a:solidFill>
              </a:rPr>
              <a:t>Behavioral Risk Assessment </a:t>
            </a:r>
          </a:p>
          <a:p>
            <a:pPr marL="0" indent="0">
              <a:buNone/>
            </a:pPr>
            <a:endParaRPr lang="en-US" b="1" i="1" dirty="0">
              <a:solidFill>
                <a:srgbClr val="376092"/>
              </a:solidFill>
            </a:endParaRPr>
          </a:p>
          <a:p>
            <a:pPr marL="0" indent="0">
              <a:buNone/>
            </a:pPr>
            <a:r>
              <a:rPr lang="en-US" b="1" i="1" dirty="0" smtClean="0">
                <a:solidFill>
                  <a:srgbClr val="376092"/>
                </a:solidFill>
              </a:rPr>
              <a:t>In </a:t>
            </a:r>
            <a:r>
              <a:rPr lang="en-US" b="1" i="1" dirty="0">
                <a:solidFill>
                  <a:srgbClr val="376092"/>
                </a:solidFill>
              </a:rPr>
              <a:t>support </a:t>
            </a:r>
            <a:r>
              <a:rPr lang="en-US" b="1" i="1" dirty="0" smtClean="0">
                <a:solidFill>
                  <a:srgbClr val="376092"/>
                </a:solidFill>
              </a:rPr>
              <a:t>of mitigation</a:t>
            </a:r>
            <a:endParaRPr lang="en-US" b="1" i="1" dirty="0">
              <a:solidFill>
                <a:srgbClr val="376092"/>
              </a:solidFill>
            </a:endParaRPr>
          </a:p>
          <a:p>
            <a:pPr marL="0" indent="0">
              <a:buNone/>
            </a:pPr>
            <a:endParaRPr lang="en-US" i="1" dirty="0" smtClean="0">
              <a:solidFill>
                <a:srgbClr val="376092"/>
              </a:solidFill>
            </a:endParaRPr>
          </a:p>
        </p:txBody>
      </p:sp>
      <p:pic>
        <p:nvPicPr>
          <p:cNvPr id="4" name="Picture 3" descr="Figure Draft 6 vLand Conversion.tif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85" y="990600"/>
            <a:ext cx="4038600" cy="522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89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4945" y="135618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3200" dirty="0">
                <a:solidFill>
                  <a:srgbClr val="800000"/>
                </a:solidFill>
              </a:rPr>
              <a:t>Behavioral Risk Surveillance Strategy</a:t>
            </a:r>
            <a:endParaRPr lang="en-US" sz="3200" b="1" dirty="0">
              <a:solidFill>
                <a:srgbClr val="800000"/>
              </a:solidFill>
              <a:latin typeface="Franklin Gothic Book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47757" y="1154913"/>
            <a:ext cx="6286500" cy="5047717"/>
          </a:xfrm>
        </p:spPr>
        <p:txBody>
          <a:bodyPr>
            <a:normAutofit fontScale="55000" lnSpcReduction="20000"/>
          </a:bodyPr>
          <a:lstStyle/>
          <a:p>
            <a:pPr>
              <a:spcAft>
                <a:spcPts val="1200"/>
              </a:spcAft>
            </a:pPr>
            <a:r>
              <a:rPr lang="en-US" u="sng" dirty="0" smtClean="0">
                <a:cs typeface="Times"/>
              </a:rPr>
              <a:t>GOAL</a:t>
            </a:r>
            <a:r>
              <a:rPr lang="en-US" dirty="0" smtClean="0">
                <a:cs typeface="Times"/>
              </a:rPr>
              <a:t>: To identify drivers of specific behaviors/practices that lead to viral spillover and potential targets for mitigation</a:t>
            </a:r>
          </a:p>
          <a:p>
            <a:r>
              <a:rPr lang="en-US" u="sng" dirty="0" smtClean="0">
                <a:cs typeface="Times"/>
              </a:rPr>
              <a:t>How accomplished</a:t>
            </a:r>
            <a:r>
              <a:rPr lang="en-US" dirty="0" smtClean="0">
                <a:cs typeface="Times"/>
              </a:rPr>
              <a:t>?</a:t>
            </a:r>
          </a:p>
          <a:p>
            <a:pPr lvl="1">
              <a:spcBef>
                <a:spcPts val="1128"/>
              </a:spcBef>
            </a:pPr>
            <a:r>
              <a:rPr lang="en-US" sz="3200" dirty="0">
                <a:cs typeface="Times"/>
              </a:rPr>
              <a:t>Rapid, targeted 4-8 week in-depth qualitative research </a:t>
            </a:r>
            <a:r>
              <a:rPr lang="en-US" sz="3200" dirty="0" smtClean="0">
                <a:cs typeface="Times"/>
              </a:rPr>
              <a:t>in DRC, Cameroon, Uganda, Indonesia, China, Bangladesh</a:t>
            </a:r>
            <a:endParaRPr lang="en-US" sz="3200" dirty="0">
              <a:cs typeface="Times"/>
            </a:endParaRPr>
          </a:p>
          <a:p>
            <a:pPr marL="1371600" lvl="2"/>
            <a:r>
              <a:rPr lang="en-US" dirty="0" smtClean="0">
                <a:cs typeface="Times"/>
              </a:rPr>
              <a:t>Fill in knowledge gaps</a:t>
            </a:r>
          </a:p>
          <a:p>
            <a:pPr marL="1371600" lvl="2"/>
            <a:r>
              <a:rPr lang="en-US" dirty="0" smtClean="0">
                <a:cs typeface="Times"/>
              </a:rPr>
              <a:t>Inform behavioral survey for higher data quality</a:t>
            </a:r>
          </a:p>
          <a:p>
            <a:pPr lvl="1"/>
            <a:r>
              <a:rPr lang="en-US" sz="3200" dirty="0">
                <a:cs typeface="Times"/>
              </a:rPr>
              <a:t>Develop behavioral risk survey</a:t>
            </a:r>
          </a:p>
          <a:p>
            <a:pPr marL="1371600" lvl="2"/>
            <a:r>
              <a:rPr lang="en-US" dirty="0" smtClean="0">
                <a:cs typeface="Times"/>
              </a:rPr>
              <a:t>Informed by qualitative data, EPT-1 research and published manuscripts</a:t>
            </a:r>
          </a:p>
          <a:p>
            <a:pPr marL="1371600" lvl="2"/>
            <a:r>
              <a:rPr lang="en-US" dirty="0" smtClean="0">
                <a:cs typeface="Times"/>
              </a:rPr>
              <a:t>Pilot tested in countries with no in-depth qualitative research</a:t>
            </a:r>
          </a:p>
          <a:p>
            <a:pPr marL="1371600" lvl="2"/>
            <a:r>
              <a:rPr lang="en-US" dirty="0" smtClean="0">
                <a:cs typeface="Times"/>
              </a:rPr>
              <a:t>Administered in as many countries as possible</a:t>
            </a:r>
          </a:p>
          <a:p>
            <a:pPr lvl="1">
              <a:spcBef>
                <a:spcPts val="1128"/>
              </a:spcBef>
            </a:pPr>
            <a:r>
              <a:rPr lang="en-US" sz="3200" dirty="0" smtClean="0">
                <a:cs typeface="Times"/>
              </a:rPr>
              <a:t>Concurrent biological </a:t>
            </a:r>
            <a:r>
              <a:rPr lang="en-US" sz="3200" dirty="0">
                <a:cs typeface="Times"/>
              </a:rPr>
              <a:t>sampling and behavioral risk survey/rapid </a:t>
            </a:r>
            <a:r>
              <a:rPr lang="en-US" sz="3200" dirty="0" smtClean="0">
                <a:cs typeface="Times"/>
              </a:rPr>
              <a:t>questionnaire (Interim tool to be used first)</a:t>
            </a:r>
            <a:endParaRPr lang="en-US" sz="3200" dirty="0">
              <a:cs typeface="Times"/>
            </a:endParaRPr>
          </a:p>
          <a:p>
            <a:pPr lvl="1">
              <a:spcBef>
                <a:spcPts val="1128"/>
              </a:spcBef>
            </a:pPr>
            <a:r>
              <a:rPr lang="en-US" sz="3200" dirty="0" smtClean="0">
                <a:cs typeface="Times"/>
              </a:rPr>
              <a:t>Focus on highest </a:t>
            </a:r>
            <a:r>
              <a:rPr lang="en-US" sz="3200" dirty="0">
                <a:cs typeface="Times"/>
              </a:rPr>
              <a:t>risk </a:t>
            </a:r>
            <a:r>
              <a:rPr lang="en-US" sz="3200" dirty="0" smtClean="0">
                <a:cs typeface="Times"/>
              </a:rPr>
              <a:t>sites for risk mitigation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561976" y="5919512"/>
            <a:ext cx="41156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Pending discussion with local partners and authorities</a:t>
            </a:r>
            <a:endParaRPr lang="en-US" sz="1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22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6172200" cy="1143000"/>
          </a:xfrm>
        </p:spPr>
        <p:txBody>
          <a:bodyPr/>
          <a:lstStyle/>
          <a:p>
            <a:r>
              <a:rPr lang="en-US" dirty="0" smtClean="0"/>
              <a:t>Qualitative Research 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2335237" y="1136284"/>
            <a:ext cx="4220308" cy="536299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788919" y="2365337"/>
            <a:ext cx="3312941" cy="4009292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110717" y="3416229"/>
            <a:ext cx="2669345" cy="2768295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10717" y="1266397"/>
            <a:ext cx="2569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</a:rPr>
              <a:t>Observational </a:t>
            </a:r>
            <a:r>
              <a:rPr lang="en-US" sz="2400" dirty="0" smtClean="0">
                <a:solidFill>
                  <a:schemeClr val="accent1"/>
                </a:solidFill>
              </a:rPr>
              <a:t>assessment=</a:t>
            </a:r>
            <a:endParaRPr lang="en-US" sz="2400" dirty="0">
              <a:solidFill>
                <a:schemeClr val="accent1"/>
              </a:solidFill>
            </a:endParaRPr>
          </a:p>
          <a:p>
            <a:pPr algn="ctr"/>
            <a:r>
              <a:rPr lang="en-US" sz="2400" dirty="0">
                <a:solidFill>
                  <a:schemeClr val="accent1"/>
                </a:solidFill>
              </a:rPr>
              <a:t>Human </a:t>
            </a:r>
            <a:r>
              <a:rPr lang="en-US" sz="2400" dirty="0"/>
              <a:t>Environment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10717" y="2650694"/>
            <a:ext cx="2569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Focus Groups=</a:t>
            </a:r>
          </a:p>
          <a:p>
            <a:pPr algn="ctr"/>
            <a:r>
              <a:rPr lang="en-US" sz="2400" dirty="0"/>
              <a:t>Community Life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3038" y="4247226"/>
            <a:ext cx="2569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Ethnographic Interviews=</a:t>
            </a:r>
          </a:p>
          <a:p>
            <a:pPr algn="ctr"/>
            <a:r>
              <a:rPr lang="en-US" sz="2400" dirty="0"/>
              <a:t>Individual &amp; Household </a:t>
            </a:r>
          </a:p>
        </p:txBody>
      </p:sp>
    </p:spTree>
    <p:extLst>
      <p:ext uri="{BB962C8B-B14F-4D97-AF65-F5344CB8AC3E}">
        <p14:creationId xmlns:p14="http://schemas.microsoft.com/office/powerpoint/2010/main" val="325538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/>
          <p:cNvSpPr txBox="1">
            <a:spLocks/>
          </p:cNvSpPr>
          <p:nvPr/>
        </p:nvSpPr>
        <p:spPr>
          <a:xfrm>
            <a:off x="0" y="76200"/>
            <a:ext cx="9144000" cy="114300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dirty="0" smtClean="0">
                <a:latin typeface="Franklin Gothic Book"/>
              </a:rPr>
              <a:t>Targeted, Risk-based Training &amp; Surveillance</a:t>
            </a:r>
            <a:endParaRPr lang="en-US" dirty="0">
              <a:latin typeface="Franklin Gothic Book"/>
            </a:endParaRPr>
          </a:p>
        </p:txBody>
      </p:sp>
      <p:pic>
        <p:nvPicPr>
          <p:cNvPr id="2" name="Picture 1" descr="Screen Shot 2014-12-06 at 4.40.4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137326"/>
            <a:ext cx="6756399" cy="503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82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1793" y="1646301"/>
            <a:ext cx="386536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200" b="1" dirty="0" smtClean="0"/>
              <a:t>Camels</a:t>
            </a:r>
          </a:p>
          <a:p>
            <a:pPr marL="285750" indent="-285750">
              <a:buFont typeface="Arial"/>
              <a:buChar char="•"/>
            </a:pPr>
            <a:r>
              <a:rPr lang="en-US" sz="3200" b="1" dirty="0" smtClean="0"/>
              <a:t>Bats</a:t>
            </a:r>
            <a:endParaRPr lang="en-US" sz="3200" b="1" dirty="0"/>
          </a:p>
          <a:p>
            <a:pPr marL="285750" indent="-285750">
              <a:buFont typeface="Arial"/>
              <a:buChar char="•"/>
            </a:pPr>
            <a:r>
              <a:rPr lang="en-US" sz="3200" b="1" dirty="0" smtClean="0"/>
              <a:t>Humans</a:t>
            </a:r>
            <a:endParaRPr lang="en-US" sz="3200" b="1" dirty="0"/>
          </a:p>
          <a:p>
            <a:endParaRPr lang="en-US" dirty="0"/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dirty="0" smtClean="0"/>
              <a:t>Targeted, Risk-based Surveillance</a:t>
            </a:r>
            <a:endParaRPr lang="en-US" dirty="0"/>
          </a:p>
        </p:txBody>
      </p:sp>
      <p:pic>
        <p:nvPicPr>
          <p:cNvPr id="8" name="Picture 7" descr="IMG_214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599" y="1447800"/>
            <a:ext cx="5785119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02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229600" cy="1143000"/>
          </a:xfrm>
        </p:spPr>
        <p:txBody>
          <a:bodyPr>
            <a:noAutofit/>
          </a:bodyPr>
          <a:lstStyle/>
          <a:p>
            <a:r>
              <a:rPr lang="en-US" sz="4400" dirty="0" smtClean="0"/>
              <a:t>Scientific Strategy: Viral Families</a:t>
            </a:r>
            <a:endParaRPr lang="en-US" sz="4400" dirty="0"/>
          </a:p>
        </p:txBody>
      </p:sp>
      <p:sp>
        <p:nvSpPr>
          <p:cNvPr id="10" name="Rectangle 9"/>
          <p:cNvSpPr/>
          <p:nvPr/>
        </p:nvSpPr>
        <p:spPr>
          <a:xfrm>
            <a:off x="228600" y="6248400"/>
            <a:ext cx="4495800" cy="609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8E0D8"/>
              </a:solidFill>
              <a:latin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8229600" cy="4525963"/>
          </a:xfrm>
        </p:spPr>
        <p:txBody>
          <a:bodyPr/>
          <a:lstStyle/>
          <a:p>
            <a:r>
              <a:rPr lang="en-US" dirty="0" smtClean="0"/>
              <a:t>Coronaviruses</a:t>
            </a:r>
          </a:p>
          <a:p>
            <a:r>
              <a:rPr lang="en-US" dirty="0" smtClean="0"/>
              <a:t>Influenza’s</a:t>
            </a:r>
          </a:p>
          <a:p>
            <a:r>
              <a:rPr lang="en-US" dirty="0" err="1" smtClean="0"/>
              <a:t>Parainfluenza’s</a:t>
            </a:r>
            <a:endParaRPr lang="en-US" dirty="0" smtClean="0"/>
          </a:p>
          <a:p>
            <a:r>
              <a:rPr lang="en-US" dirty="0" err="1" smtClean="0"/>
              <a:t>Filoviruses</a:t>
            </a:r>
            <a:endParaRPr lang="en-US" dirty="0" smtClean="0"/>
          </a:p>
          <a:p>
            <a:r>
              <a:rPr lang="en-US" dirty="0" smtClean="0"/>
              <a:t>Others if possible</a:t>
            </a:r>
          </a:p>
          <a:p>
            <a:endParaRPr lang="en-US" dirty="0"/>
          </a:p>
          <a:p>
            <a:r>
              <a:rPr lang="en-US" dirty="0" smtClean="0"/>
              <a:t>SARI – ILI - FUO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32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229600" cy="1143000"/>
          </a:xfrm>
        </p:spPr>
        <p:txBody>
          <a:bodyPr>
            <a:noAutofit/>
          </a:bodyPr>
          <a:lstStyle/>
          <a:p>
            <a:r>
              <a:rPr lang="en-US" sz="4400" dirty="0" smtClean="0"/>
              <a:t>Scientific Strategy: Virus Risk</a:t>
            </a:r>
            <a:endParaRPr lang="en-US" sz="4400" dirty="0"/>
          </a:p>
        </p:txBody>
      </p:sp>
      <p:pic>
        <p:nvPicPr>
          <p:cNvPr id="7" name="Picture 6" descr="Macintosh HD:Users:KJO1:Dropbox (EHA):Manuscripts:Virus_Ranking_PREDICT_2014:PREDICT_virusranking_Olival-17Sept2014_slide11revised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3" b="16559"/>
          <a:stretch/>
        </p:blipFill>
        <p:spPr bwMode="auto">
          <a:xfrm>
            <a:off x="277593" y="2241992"/>
            <a:ext cx="7856110" cy="3701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Content Placeholder 3" descr="California sea lion Adenovirus.tif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3" t="30501" r="22894"/>
          <a:stretch/>
        </p:blipFill>
        <p:spPr>
          <a:xfrm>
            <a:off x="6781800" y="3754805"/>
            <a:ext cx="1828800" cy="1883995"/>
          </a:xfrm>
        </p:spPr>
      </p:pic>
      <p:sp>
        <p:nvSpPr>
          <p:cNvPr id="9" name="Shape 193"/>
          <p:cNvSpPr/>
          <p:nvPr/>
        </p:nvSpPr>
        <p:spPr>
          <a:xfrm>
            <a:off x="457200" y="1066800"/>
            <a:ext cx="8394936" cy="1180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5717" tIns="35717" rIns="35717" bIns="35717" anchor="ctr">
            <a:spAutoFit/>
          </a:bodyPr>
          <a:lstStyle>
            <a:lvl1pPr>
              <a:defRPr sz="4600">
                <a:latin typeface="Book Antiqua"/>
                <a:ea typeface="Book Antiqua"/>
                <a:cs typeface="Book Antiqua"/>
                <a:sym typeface="Book Antiqua"/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en-US" sz="2400" i="1" dirty="0" smtClean="0">
                <a:solidFill>
                  <a:srgbClr val="000090"/>
                </a:solidFill>
                <a:latin typeface="Arial"/>
                <a:ea typeface="Cambria"/>
                <a:cs typeface="Cambria"/>
              </a:rPr>
              <a:t>Expanded characterization </a:t>
            </a:r>
            <a:r>
              <a:rPr lang="en-US" sz="2400" i="1" dirty="0">
                <a:solidFill>
                  <a:srgbClr val="000090"/>
                </a:solidFill>
                <a:latin typeface="Arial"/>
                <a:ea typeface="Cambria"/>
                <a:cs typeface="Cambria"/>
              </a:rPr>
              <a:t>of viruses </a:t>
            </a:r>
            <a:r>
              <a:rPr lang="en-US" sz="2400" i="1" dirty="0" smtClean="0">
                <a:solidFill>
                  <a:srgbClr val="000090"/>
                </a:solidFill>
                <a:latin typeface="Arial"/>
                <a:ea typeface="Cambria"/>
                <a:cs typeface="Cambria"/>
              </a:rPr>
              <a:t>with </a:t>
            </a:r>
            <a:r>
              <a:rPr lang="en-US" sz="2400" i="1" dirty="0">
                <a:solidFill>
                  <a:srgbClr val="000090"/>
                </a:solidFill>
                <a:latin typeface="Arial"/>
                <a:ea typeface="Cambria"/>
                <a:cs typeface="Cambria"/>
              </a:rPr>
              <a:t>epidemic and unknown pandemic </a:t>
            </a:r>
            <a:r>
              <a:rPr lang="en-US" sz="2400" i="1" dirty="0" smtClean="0">
                <a:solidFill>
                  <a:srgbClr val="000090"/>
                </a:solidFill>
                <a:latin typeface="Arial"/>
                <a:ea typeface="Cambria"/>
                <a:cs typeface="Cambria"/>
              </a:rPr>
              <a:t>potential combined with risk assessment </a:t>
            </a:r>
            <a:endParaRPr lang="en-US" sz="2400" i="1" dirty="0">
              <a:solidFill>
                <a:srgbClr val="000090"/>
              </a:solidFill>
              <a:latin typeface="Arial"/>
              <a:ea typeface="Cambria"/>
              <a:cs typeface="Cambria"/>
            </a:endParaRPr>
          </a:p>
          <a:p>
            <a:pPr>
              <a:defRPr sz="1800">
                <a:solidFill>
                  <a:srgbClr val="000000"/>
                </a:solidFill>
              </a:defRPr>
            </a:pPr>
            <a:r>
              <a:rPr lang="en-US" sz="2400" i="1" dirty="0" smtClean="0">
                <a:solidFill>
                  <a:srgbClr val="000090"/>
                </a:solidFill>
                <a:latin typeface="Arial"/>
                <a:ea typeface="Cambria"/>
                <a:cs typeface="Cambria"/>
              </a:rPr>
              <a:t> </a:t>
            </a:r>
            <a:endParaRPr sz="2400" i="1" dirty="0">
              <a:solidFill>
                <a:srgbClr val="000090"/>
              </a:solidFill>
              <a:latin typeface="Arial"/>
              <a:ea typeface="Cambria"/>
              <a:cs typeface="Cambria"/>
            </a:endParaRPr>
          </a:p>
        </p:txBody>
      </p:sp>
      <p:sp>
        <p:nvSpPr>
          <p:cNvPr id="6" name="Shape 193"/>
          <p:cNvSpPr/>
          <p:nvPr/>
        </p:nvSpPr>
        <p:spPr>
          <a:xfrm>
            <a:off x="6007264" y="2209800"/>
            <a:ext cx="2844872" cy="933906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35717" tIns="35717" rIns="35717" bIns="35717" anchor="ctr">
            <a:spAutoFit/>
          </a:bodyPr>
          <a:lstStyle>
            <a:lvl1pPr>
              <a:defRPr sz="4600">
                <a:latin typeface="Book Antiqua"/>
                <a:ea typeface="Book Antiqua"/>
                <a:cs typeface="Book Antiqua"/>
                <a:sym typeface="Book Antiqua"/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en-US" sz="2800" i="1" dirty="0" smtClean="0">
                <a:solidFill>
                  <a:srgbClr val="800000"/>
                </a:solidFill>
                <a:latin typeface="Arial"/>
                <a:ea typeface="Cambria"/>
                <a:cs typeface="Cambria"/>
              </a:rPr>
              <a:t>Spillover risk</a:t>
            </a:r>
          </a:p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en-US" sz="2800" i="1" dirty="0" smtClean="0">
                <a:solidFill>
                  <a:srgbClr val="800000"/>
                </a:solidFill>
                <a:latin typeface="Arial"/>
                <a:ea typeface="Cambria"/>
                <a:cs typeface="Cambria"/>
              </a:rPr>
              <a:t> Pandemic risk</a:t>
            </a:r>
            <a:endParaRPr lang="en-US" sz="2800" i="1" dirty="0">
              <a:solidFill>
                <a:srgbClr val="800000"/>
              </a:solidFill>
              <a:latin typeface="Arial"/>
              <a:ea typeface="Cambria"/>
              <a:cs typeface="Cambri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8600" y="6248400"/>
            <a:ext cx="4495800" cy="609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8E0D8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772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25124" y="3733800"/>
            <a:ext cx="3782534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500" b="1" dirty="0">
                <a:solidFill>
                  <a:srgbClr val="376092"/>
                </a:solidFill>
              </a:rPr>
              <a:t>Majority </a:t>
            </a:r>
            <a:r>
              <a:rPr lang="en-US" sz="1500" b="1" dirty="0" smtClean="0">
                <a:solidFill>
                  <a:srgbClr val="376092"/>
                </a:solidFill>
              </a:rPr>
              <a:t>are </a:t>
            </a:r>
            <a:r>
              <a:rPr lang="en-US" sz="1500" b="1" dirty="0">
                <a:solidFill>
                  <a:srgbClr val="376092"/>
                </a:solidFill>
              </a:rPr>
              <a:t>of animal origin (zoonotic</a:t>
            </a:r>
            <a:r>
              <a:rPr lang="en-US" sz="1500" b="1" dirty="0" smtClean="0">
                <a:solidFill>
                  <a:srgbClr val="376092"/>
                </a:solidFill>
              </a:rPr>
              <a:t>)</a:t>
            </a:r>
          </a:p>
          <a:p>
            <a:endParaRPr lang="en-US" sz="1500" b="1" dirty="0">
              <a:solidFill>
                <a:srgbClr val="376092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500" b="1" dirty="0">
                <a:solidFill>
                  <a:srgbClr val="800000"/>
                </a:solidFill>
              </a:rPr>
              <a:t>75% of emerging zoonoses have wildlife </a:t>
            </a:r>
            <a:r>
              <a:rPr lang="en-US" sz="1500" b="1" dirty="0" smtClean="0">
                <a:solidFill>
                  <a:srgbClr val="800000"/>
                </a:solidFill>
              </a:rPr>
              <a:t>origins</a:t>
            </a:r>
          </a:p>
          <a:p>
            <a:endParaRPr lang="en-US" sz="1500" b="1" dirty="0">
              <a:solidFill>
                <a:srgbClr val="376092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500" b="1" dirty="0">
                <a:solidFill>
                  <a:srgbClr val="376092"/>
                </a:solidFill>
              </a:rPr>
              <a:t>Human activities at the </a:t>
            </a:r>
            <a:r>
              <a:rPr lang="en-US" sz="1500" b="1" dirty="0" smtClean="0">
                <a:solidFill>
                  <a:srgbClr val="376092"/>
                </a:solidFill>
              </a:rPr>
              <a:t>interface are </a:t>
            </a:r>
            <a:r>
              <a:rPr lang="en-US" sz="1500" b="1" dirty="0">
                <a:solidFill>
                  <a:srgbClr val="376092"/>
                </a:solidFill>
              </a:rPr>
              <a:t>linked to </a:t>
            </a:r>
            <a:r>
              <a:rPr lang="en-US" sz="1500" b="1" dirty="0" smtClean="0">
                <a:solidFill>
                  <a:srgbClr val="376092"/>
                </a:solidFill>
              </a:rPr>
              <a:t>EIDs (</a:t>
            </a:r>
            <a:r>
              <a:rPr lang="en-US" sz="1500" b="1" dirty="0">
                <a:solidFill>
                  <a:srgbClr val="376092"/>
                </a:solidFill>
              </a:rPr>
              <a:t>Nipah virus, SARS, Ebola</a:t>
            </a:r>
            <a:r>
              <a:rPr lang="en-US" sz="1500" b="1" dirty="0" smtClean="0">
                <a:solidFill>
                  <a:srgbClr val="376092"/>
                </a:solidFill>
              </a:rPr>
              <a:t>)</a:t>
            </a:r>
          </a:p>
          <a:p>
            <a:endParaRPr lang="en-US" sz="1500" b="1" dirty="0">
              <a:solidFill>
                <a:srgbClr val="376092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500" b="1" dirty="0">
                <a:solidFill>
                  <a:srgbClr val="376092"/>
                </a:solidFill>
              </a:rPr>
              <a:t>Annual population growth among highest in buffers to protected areas near wildlife 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pic>
        <p:nvPicPr>
          <p:cNvPr id="5" name="Picture 4" descr="EIDs &amp; wildlife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1" t="14897" r="59379" b="38198"/>
          <a:stretch/>
        </p:blipFill>
        <p:spPr>
          <a:xfrm>
            <a:off x="228600" y="1166277"/>
            <a:ext cx="2819400" cy="2748793"/>
          </a:xfrm>
          <a:prstGeom prst="rect">
            <a:avLst/>
          </a:prstGeom>
        </p:spPr>
      </p:pic>
      <p:pic>
        <p:nvPicPr>
          <p:cNvPr id="8" name="Picture 7" descr="EIDs &amp; wildlife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t="14293" r="26763" b="48264"/>
          <a:stretch/>
        </p:blipFill>
        <p:spPr>
          <a:xfrm>
            <a:off x="3200400" y="1143000"/>
            <a:ext cx="2085629" cy="3007375"/>
          </a:xfrm>
          <a:prstGeom prst="rect">
            <a:avLst/>
          </a:prstGeom>
        </p:spPr>
      </p:pic>
      <p:pic>
        <p:nvPicPr>
          <p:cNvPr id="9" name="Picture 8" descr="EIDs &amp; wildlife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10" t="12079" r="1393" b="58933"/>
          <a:stretch/>
        </p:blipFill>
        <p:spPr>
          <a:xfrm>
            <a:off x="5410200" y="990600"/>
            <a:ext cx="3048000" cy="2579476"/>
          </a:xfrm>
          <a:prstGeom prst="rect">
            <a:avLst/>
          </a:prstGeom>
        </p:spPr>
      </p:pic>
      <p:sp>
        <p:nvSpPr>
          <p:cNvPr id="10" name="Title 4"/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dirty="0"/>
              <a:t>E</a:t>
            </a:r>
            <a:r>
              <a:rPr lang="en-US" dirty="0" smtClean="0"/>
              <a:t>merging Infectious Diseases</a:t>
            </a:r>
            <a:endParaRPr lang="en-US" dirty="0"/>
          </a:p>
        </p:txBody>
      </p:sp>
      <p:pic>
        <p:nvPicPr>
          <p:cNvPr id="3" name="Picture 2" descr="Screen Shot 2014-12-09 at 9.42.13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581400"/>
            <a:ext cx="3026256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5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/>
            <a:r>
              <a:rPr lang="en-US" sz="3700" kern="1200" dirty="0">
                <a:latin typeface="+mj-lt"/>
                <a:ea typeface="+mn-ea"/>
                <a:cs typeface="+mn-cs"/>
              </a:rPr>
              <a:t>Hotspots</a:t>
            </a:r>
            <a:r>
              <a:rPr lang="en-US" dirty="0" smtClean="0"/>
              <a:t> </a:t>
            </a:r>
            <a:r>
              <a:rPr lang="en-US" sz="3700" kern="1200" dirty="0">
                <a:ea typeface="+mn-ea"/>
                <a:cs typeface="+mn-cs"/>
              </a:rPr>
              <a:t>3</a:t>
            </a:r>
            <a:endParaRPr lang="en-US" sz="3700" kern="1200" dirty="0">
              <a:latin typeface="+mj-lt"/>
              <a:ea typeface="+mn-ea"/>
              <a:cs typeface="+mn-cs"/>
            </a:endParaRPr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4164618" y="1107025"/>
            <a:ext cx="4973627" cy="44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>
              <a:spcBef>
                <a:spcPts val="1200"/>
              </a:spcBef>
              <a:buFontTx/>
              <a:buChar char="•"/>
            </a:pPr>
            <a:r>
              <a:rPr lang="en-GB" sz="2000" dirty="0" smtClean="0">
                <a:latin typeface="Arial" pitchFamily="34" charset="0"/>
              </a:rPr>
              <a:t>Limitation of Jones et al. 2008 and Hotspots II = Underlying Response Variable Dataset and drivers geographic specificity</a:t>
            </a:r>
          </a:p>
          <a:p>
            <a:pPr marL="342900" indent="-342900">
              <a:spcBef>
                <a:spcPts val="1200"/>
              </a:spcBef>
              <a:buFontTx/>
              <a:buChar char="•"/>
            </a:pPr>
            <a:r>
              <a:rPr lang="en-GB" sz="2000" dirty="0" smtClean="0">
                <a:latin typeface="Arial" pitchFamily="34" charset="0"/>
              </a:rPr>
              <a:t>New response variable = </a:t>
            </a:r>
            <a:r>
              <a:rPr lang="en-GB" sz="2000" b="1" dirty="0" smtClean="0">
                <a:latin typeface="Arial" pitchFamily="34" charset="0"/>
              </a:rPr>
              <a:t>all disease emergence events</a:t>
            </a:r>
            <a:r>
              <a:rPr lang="en-GB" sz="2000" dirty="0" smtClean="0">
                <a:latin typeface="Arial" pitchFamily="34" charset="0"/>
              </a:rPr>
              <a:t> (&amp; outbreak data when available) for each disease, not just first emergence</a:t>
            </a:r>
          </a:p>
          <a:p>
            <a:pPr marL="342900" indent="-342900">
              <a:spcBef>
                <a:spcPts val="1200"/>
              </a:spcBef>
              <a:buFontTx/>
              <a:buChar char="•"/>
            </a:pPr>
            <a:r>
              <a:rPr lang="en-GB" sz="2000" dirty="0" smtClean="0">
                <a:latin typeface="Arial" pitchFamily="34" charset="0"/>
              </a:rPr>
              <a:t>Drivers are context specific: </a:t>
            </a:r>
          </a:p>
          <a:p>
            <a:pPr marL="800100" lvl="1" indent="-342900">
              <a:lnSpc>
                <a:spcPts val="2400"/>
              </a:lnSpc>
              <a:spcBef>
                <a:spcPts val="0"/>
              </a:spcBef>
              <a:buFontTx/>
              <a:buChar char="•"/>
            </a:pPr>
            <a:r>
              <a:rPr lang="en-GB" sz="2000" dirty="0" smtClean="0">
                <a:latin typeface="Arial" pitchFamily="34" charset="0"/>
              </a:rPr>
              <a:t>Africa: </a:t>
            </a:r>
            <a:r>
              <a:rPr lang="en-GB" sz="2000" dirty="0" err="1" smtClean="0">
                <a:latin typeface="Arial" pitchFamily="34" charset="0"/>
              </a:rPr>
              <a:t>Bushmeat</a:t>
            </a:r>
            <a:r>
              <a:rPr lang="en-GB" sz="2000" dirty="0" smtClean="0">
                <a:latin typeface="Arial" pitchFamily="34" charset="0"/>
              </a:rPr>
              <a:t>; Livestock</a:t>
            </a:r>
          </a:p>
          <a:p>
            <a:pPr marL="800100" lvl="1" indent="-342900">
              <a:lnSpc>
                <a:spcPts val="2400"/>
              </a:lnSpc>
              <a:spcBef>
                <a:spcPts val="0"/>
              </a:spcBef>
              <a:buFontTx/>
              <a:buChar char="•"/>
            </a:pPr>
            <a:r>
              <a:rPr lang="en-GB" sz="2000" dirty="0" smtClean="0">
                <a:latin typeface="Arial" pitchFamily="34" charset="0"/>
              </a:rPr>
              <a:t>South America: Land use change</a:t>
            </a:r>
          </a:p>
          <a:p>
            <a:pPr marL="800100" lvl="1" indent="-342900">
              <a:lnSpc>
                <a:spcPts val="2400"/>
              </a:lnSpc>
              <a:spcBef>
                <a:spcPts val="0"/>
              </a:spcBef>
              <a:buFontTx/>
              <a:buChar char="•"/>
            </a:pPr>
            <a:r>
              <a:rPr lang="en-GB" sz="2000" dirty="0" smtClean="0">
                <a:latin typeface="Arial" pitchFamily="34" charset="0"/>
              </a:rPr>
              <a:t>Asia: Agricultural intensification</a:t>
            </a:r>
          </a:p>
          <a:p>
            <a:pPr marL="342900" indent="-342900">
              <a:spcBef>
                <a:spcPts val="1200"/>
              </a:spcBef>
              <a:buFontTx/>
              <a:buChar char="•"/>
            </a:pPr>
            <a:r>
              <a:rPr lang="en-GB" sz="2000" dirty="0" smtClean="0">
                <a:latin typeface="Arial" pitchFamily="34" charset="0"/>
              </a:rPr>
              <a:t>Use EIDR (</a:t>
            </a:r>
            <a:r>
              <a:rPr lang="en-GB" sz="2000" dirty="0" err="1" smtClean="0">
                <a:latin typeface="Arial" pitchFamily="34" charset="0"/>
              </a:rPr>
              <a:t>Sicki</a:t>
            </a:r>
            <a:r>
              <a:rPr lang="en-GB" sz="2000" dirty="0" smtClean="0">
                <a:latin typeface="Arial" pitchFamily="34" charset="0"/>
              </a:rPr>
              <a:t>) and other datasets</a:t>
            </a:r>
          </a:p>
          <a:p>
            <a:pPr marL="342900" indent="-342900">
              <a:spcBef>
                <a:spcPts val="1200"/>
              </a:spcBef>
              <a:buFontTx/>
              <a:buChar char="•"/>
            </a:pPr>
            <a:r>
              <a:rPr lang="en-GB" sz="2000" dirty="0" smtClean="0">
                <a:latin typeface="Arial" pitchFamily="34" charset="0"/>
              </a:rPr>
              <a:t>Spatial human </a:t>
            </a:r>
            <a:r>
              <a:rPr lang="en-GB" sz="2000" dirty="0" err="1" smtClean="0">
                <a:latin typeface="Arial" pitchFamily="34" charset="0"/>
              </a:rPr>
              <a:t>behavioral</a:t>
            </a:r>
            <a:r>
              <a:rPr lang="en-GB" sz="2000" dirty="0" smtClean="0">
                <a:latin typeface="Arial" pitchFamily="34" charset="0"/>
              </a:rPr>
              <a:t> risk based on P-2 – Dependent on standardized methods</a:t>
            </a:r>
            <a:endParaRPr lang="en-GB" sz="2000" dirty="0">
              <a:latin typeface="Arial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GB" sz="2400" dirty="0">
              <a:latin typeface="Arial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GB" sz="2400" dirty="0">
              <a:latin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936" r="95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0" y="1219200"/>
            <a:ext cx="3667304" cy="32729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4131625"/>
            <a:ext cx="4142478" cy="1765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43000" y="5943600"/>
            <a:ext cx="23106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Keesing</a:t>
            </a:r>
            <a:r>
              <a:rPr lang="en-US" sz="1400" dirty="0" smtClean="0"/>
              <a:t> et al. 2010 Nature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809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28600" y="87159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2"/>
                </a:solidFill>
                <a:latin typeface="Verdana"/>
                <a:ea typeface="ＭＳ Ｐゴシック" charset="-128"/>
                <a:cs typeface="Verdana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2"/>
                </a:solidFill>
                <a:latin typeface="Verdana" charset="0"/>
                <a:ea typeface="ＭＳ Ｐゴシック" pitchFamily="-105" charset="-128"/>
                <a:cs typeface="ＭＳ Ｐゴシック" pitchFamily="-105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2"/>
                </a:solidFill>
                <a:latin typeface="Verdana" charset="0"/>
                <a:ea typeface="ＭＳ Ｐゴシック" pitchFamily="-105" charset="-128"/>
                <a:cs typeface="ＭＳ Ｐゴシック" pitchFamily="-105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2"/>
                </a:solidFill>
                <a:latin typeface="Verdana" charset="0"/>
                <a:ea typeface="ＭＳ Ｐゴシック" pitchFamily="-105" charset="-128"/>
                <a:cs typeface="ＭＳ Ｐゴシック" pitchFamily="-105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2"/>
                </a:solidFill>
                <a:latin typeface="Verdana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eaLnBrk="1" hangingPunct="1"/>
            <a:r>
              <a:rPr lang="en-US" sz="3200" kern="1200" dirty="0" smtClean="0">
                <a:solidFill>
                  <a:srgbClr val="800000"/>
                </a:solidFill>
                <a:latin typeface="+mj-lt"/>
                <a:ea typeface="+mn-ea"/>
                <a:cs typeface="+mn-cs"/>
              </a:rPr>
              <a:t>Strategy for Sub-national Hotspot Models </a:t>
            </a:r>
            <a:endParaRPr lang="en-US" sz="3200" kern="1200" dirty="0">
              <a:solidFill>
                <a:srgbClr val="800000"/>
              </a:solidFill>
              <a:latin typeface="+mj-lt"/>
              <a:ea typeface="+mn-ea"/>
              <a:cs typeface="+mn-cs"/>
            </a:endParaRPr>
          </a:p>
        </p:txBody>
      </p:sp>
      <p:pic>
        <p:nvPicPr>
          <p:cNvPr id="3" name="Picture 2" descr="Indonesia_hotspot1_EID.ti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8" t="12144" r="4716" b="24842"/>
          <a:stretch/>
        </p:blipFill>
        <p:spPr>
          <a:xfrm>
            <a:off x="1072681" y="973016"/>
            <a:ext cx="5220839" cy="28542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51828" y="3519501"/>
            <a:ext cx="29290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Indonesia, high-res Hotspot II map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5853249" y="4968650"/>
            <a:ext cx="31348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</a:t>
            </a:r>
            <a:r>
              <a:rPr lang="en-US" b="1" dirty="0" smtClean="0"/>
              <a:t>lobal, high-res datasets:</a:t>
            </a:r>
          </a:p>
          <a:p>
            <a:r>
              <a:rPr lang="en-US" dirty="0" smtClean="0"/>
              <a:t>Livestock densities</a:t>
            </a:r>
          </a:p>
          <a:p>
            <a:r>
              <a:rPr lang="en-US" dirty="0" smtClean="0"/>
              <a:t>Human population density</a:t>
            </a:r>
          </a:p>
          <a:p>
            <a:r>
              <a:rPr lang="en-US" dirty="0" err="1" smtClean="0"/>
              <a:t>Landcover</a:t>
            </a:r>
            <a:r>
              <a:rPr lang="en-US" dirty="0" smtClean="0"/>
              <a:t>/ land use change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 rot="13761425">
            <a:off x="5440109" y="3616330"/>
            <a:ext cx="1491950" cy="107634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urved Up Arrow 8"/>
          <p:cNvSpPr/>
          <p:nvPr/>
        </p:nvSpPr>
        <p:spPr>
          <a:xfrm rot="4733738">
            <a:off x="-320900" y="4103705"/>
            <a:ext cx="2164382" cy="1263204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1699" y="3916910"/>
            <a:ext cx="364715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Refine with</a:t>
            </a:r>
            <a:r>
              <a:rPr lang="en-US" b="1" dirty="0"/>
              <a:t> </a:t>
            </a:r>
            <a:r>
              <a:rPr lang="en-US" dirty="0" smtClean="0"/>
              <a:t>PREDICT-1 Data: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Detailed Site Characterizations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Observed Mammal abundance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Viral data</a:t>
            </a:r>
          </a:p>
          <a:p>
            <a:r>
              <a:rPr lang="en-US" b="1" dirty="0"/>
              <a:t>Refine with </a:t>
            </a:r>
            <a:r>
              <a:rPr lang="en-US" dirty="0"/>
              <a:t>PREDICT</a:t>
            </a:r>
            <a:r>
              <a:rPr lang="en-US" dirty="0" smtClean="0"/>
              <a:t>-2: 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Market characterizations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Behavioral surveys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Additional ecological data </a:t>
            </a:r>
          </a:p>
        </p:txBody>
      </p:sp>
    </p:spTree>
    <p:extLst>
      <p:ext uri="{BB962C8B-B14F-4D97-AF65-F5344CB8AC3E}">
        <p14:creationId xmlns:p14="http://schemas.microsoft.com/office/powerpoint/2010/main" val="202782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 txBox="1">
            <a:spLocks/>
          </p:cNvSpPr>
          <p:nvPr/>
        </p:nvSpPr>
        <p:spPr>
          <a:xfrm>
            <a:off x="0" y="152400"/>
            <a:ext cx="7772400" cy="609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pPr defTabSz="914400"/>
            <a:r>
              <a:rPr lang="en-US" altLang="en-US" sz="3600" b="0" kern="0" dirty="0" smtClean="0">
                <a:latin typeface="Calibri" pitchFamily="34" charset="0"/>
              </a:rPr>
              <a:t>One Health Policies/Practices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48200" y="6248400"/>
            <a:ext cx="4495800" cy="5958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 smtClean="0">
                <a:solidFill>
                  <a:srgbClr val="000000"/>
                </a:solidFill>
                <a:latin typeface="Franklin Gothic Book"/>
              </a:rPr>
              <a:t>Objective 5: Validating One Health Approaches</a:t>
            </a:r>
            <a:endParaRPr lang="en-US" sz="1600" dirty="0">
              <a:solidFill>
                <a:srgbClr val="000000"/>
              </a:solidFill>
              <a:latin typeface="Franklin Gothic Book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2243077"/>
            <a:ext cx="8839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endParaRPr lang="en-US" dirty="0" smtClean="0">
              <a:solidFill>
                <a:srgbClr val="000000"/>
              </a:solidFill>
              <a:latin typeface="Arial"/>
            </a:endParaRPr>
          </a:p>
          <a:p>
            <a:pPr marL="285750" indent="-285750" defTabSz="914400">
              <a:buFont typeface="Arial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Collaboration with The 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World Bank </a:t>
            </a:r>
            <a:r>
              <a:rPr lang="en-US" b="1" dirty="0" smtClean="0">
                <a:solidFill>
                  <a:srgbClr val="000000"/>
                </a:solidFill>
                <a:latin typeface="Arial"/>
              </a:rPr>
              <a:t>– building an evidence base for One Health</a:t>
            </a:r>
            <a:endParaRPr lang="en-US" b="1" dirty="0">
              <a:solidFill>
                <a:srgbClr val="000000"/>
              </a:solidFill>
              <a:latin typeface="Arial"/>
            </a:endParaRPr>
          </a:p>
          <a:p>
            <a:pPr defTabSz="914400"/>
            <a:endParaRPr lang="en-US" b="1" dirty="0">
              <a:solidFill>
                <a:srgbClr val="000000"/>
              </a:solidFill>
              <a:latin typeface="Arial"/>
            </a:endParaRPr>
          </a:p>
          <a:p>
            <a:pPr marL="285750" indent="-285750" defTabSz="914400">
              <a:buFont typeface="Arial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Proposal 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to hold </a:t>
            </a:r>
            <a:r>
              <a:rPr lang="en-US" b="1" dirty="0" smtClean="0">
                <a:solidFill>
                  <a:srgbClr val="000000"/>
                </a:solidFill>
                <a:latin typeface="Arial"/>
              </a:rPr>
              <a:t>‘Phase II’ workshop </a:t>
            </a:r>
            <a:r>
              <a:rPr lang="en-US" b="1" dirty="0">
                <a:solidFill>
                  <a:srgbClr val="000000"/>
                </a:solidFill>
                <a:latin typeface="Arial"/>
              </a:rPr>
              <a:t>in partnership with World </a:t>
            </a:r>
            <a:r>
              <a:rPr lang="en-US" b="1" dirty="0" smtClean="0">
                <a:solidFill>
                  <a:srgbClr val="000000"/>
                </a:solidFill>
                <a:latin typeface="Arial"/>
              </a:rPr>
              <a:t>Bank (likely in a future year)</a:t>
            </a:r>
          </a:p>
          <a:p>
            <a:pPr marL="285750" indent="-285750" defTabSz="914400">
              <a:buFont typeface="Arial"/>
              <a:buChar char="•"/>
            </a:pPr>
            <a:endParaRPr lang="en-US" b="1" dirty="0">
              <a:solidFill>
                <a:srgbClr val="000000"/>
              </a:solidFill>
              <a:latin typeface="Arial"/>
            </a:endParaRPr>
          </a:p>
          <a:p>
            <a:pPr marL="285750" indent="-285750" defTabSz="914400">
              <a:buFont typeface="Arial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Oriented toward policy change</a:t>
            </a:r>
          </a:p>
          <a:p>
            <a:pPr marL="285750" indent="-285750" defTabSz="914400">
              <a:buFont typeface="Arial"/>
              <a:buChar char="•"/>
            </a:pPr>
            <a:endParaRPr lang="en-US" b="1" dirty="0">
              <a:solidFill>
                <a:srgbClr val="000000"/>
              </a:solidFill>
              <a:latin typeface="Arial"/>
            </a:endParaRPr>
          </a:p>
          <a:p>
            <a:pPr marL="285750" indent="-285750" defTabSz="914400">
              <a:buFont typeface="Arial"/>
              <a:buChar char="•"/>
            </a:pPr>
            <a:r>
              <a:rPr lang="en-US" b="1" dirty="0" smtClean="0">
                <a:solidFill>
                  <a:srgbClr val="000000"/>
                </a:solidFill>
                <a:latin typeface="Arial"/>
              </a:rPr>
              <a:t>One Health assessment and investment criteria </a:t>
            </a:r>
            <a:endParaRPr lang="en-US" b="1" dirty="0">
              <a:solidFill>
                <a:srgbClr val="000000"/>
              </a:solidFill>
              <a:latin typeface="Arial"/>
            </a:endParaRPr>
          </a:p>
          <a:p>
            <a:pPr marL="285750" indent="-285750" defTabSz="914400">
              <a:buFont typeface="Arial"/>
              <a:buChar char="•"/>
            </a:pPr>
            <a:endParaRPr lang="en-US" dirty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939" y="1143000"/>
            <a:ext cx="82396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000" b="1" dirty="0" smtClean="0">
                <a:solidFill>
                  <a:srgbClr val="000000"/>
                </a:solidFill>
                <a:latin typeface="Arial"/>
              </a:rPr>
              <a:t>Promoting </a:t>
            </a:r>
            <a:r>
              <a:rPr lang="en-US" sz="2000" b="1" dirty="0">
                <a:solidFill>
                  <a:srgbClr val="000000"/>
                </a:solidFill>
                <a:latin typeface="Arial"/>
              </a:rPr>
              <a:t>policies and practices that reduce the risk of virus evolution, spillover, amplification, and spread</a:t>
            </a:r>
          </a:p>
        </p:txBody>
      </p:sp>
      <p:pic>
        <p:nvPicPr>
          <p:cNvPr id="7" name="Picture 6" descr="Screen Shot 2015-02-22 at 12.03.4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5181600"/>
            <a:ext cx="3352800" cy="77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34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 txBox="1">
            <a:spLocks/>
          </p:cNvSpPr>
          <p:nvPr/>
        </p:nvSpPr>
        <p:spPr>
          <a:xfrm>
            <a:off x="0" y="152400"/>
            <a:ext cx="7772400" cy="609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pPr defTabSz="914400"/>
            <a:r>
              <a:rPr lang="en-US" altLang="en-US" sz="3600" b="0" kern="0" dirty="0" smtClean="0">
                <a:latin typeface="Calibri" pitchFamily="34" charset="0"/>
              </a:rPr>
              <a:t>One Health Policies/Practices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48200" y="6248400"/>
            <a:ext cx="4495800" cy="5958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 smtClean="0">
                <a:solidFill>
                  <a:srgbClr val="000000"/>
                </a:solidFill>
                <a:latin typeface="Franklin Gothic Book"/>
              </a:rPr>
              <a:t>Objective 5: Validating One Health Approaches</a:t>
            </a:r>
            <a:endParaRPr lang="en-US" sz="1600" b="1" dirty="0">
              <a:solidFill>
                <a:srgbClr val="000000"/>
              </a:solidFill>
              <a:latin typeface="Franklin Gothic Book"/>
            </a:endParaRPr>
          </a:p>
        </p:txBody>
      </p:sp>
      <p:pic>
        <p:nvPicPr>
          <p:cNvPr id="9" name="Picture 8" descr="Screen Shot 2015-02-22 at 11.58.29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590800"/>
            <a:ext cx="5428044" cy="2616706"/>
          </a:xfrm>
          <a:prstGeom prst="rect">
            <a:avLst/>
          </a:prstGeom>
        </p:spPr>
      </p:pic>
      <p:pic>
        <p:nvPicPr>
          <p:cNvPr id="12" name="Picture 11" descr="World Bank_People, Pathogens aPlanet_Economics of One Health 1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682017"/>
            <a:ext cx="3352800" cy="4337783"/>
          </a:xfrm>
          <a:prstGeom prst="rect">
            <a:avLst/>
          </a:prstGeom>
        </p:spPr>
      </p:pic>
      <p:pic>
        <p:nvPicPr>
          <p:cNvPr id="10" name="Picture 9" descr="Screen Shot 2015-02-22 at 12.03.40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057" y="5181600"/>
            <a:ext cx="3352800" cy="7728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1726049"/>
            <a:ext cx="4800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000" b="1" dirty="0" smtClean="0">
                <a:solidFill>
                  <a:srgbClr val="000000"/>
                </a:solidFill>
                <a:latin typeface="Arial"/>
              </a:rPr>
              <a:t>Validating </a:t>
            </a:r>
            <a:r>
              <a:rPr lang="en-US" sz="2000" b="1" dirty="0">
                <a:solidFill>
                  <a:srgbClr val="000000"/>
                </a:solidFill>
                <a:latin typeface="Arial"/>
              </a:rPr>
              <a:t>One Health </a:t>
            </a:r>
            <a:r>
              <a:rPr lang="en-US" sz="2000" b="1" dirty="0" smtClean="0">
                <a:solidFill>
                  <a:srgbClr val="000000"/>
                </a:solidFill>
                <a:latin typeface="Arial"/>
              </a:rPr>
              <a:t>Approaches</a:t>
            </a:r>
            <a:endParaRPr lang="en-US" sz="2000" b="1" dirty="0">
              <a:solidFill>
                <a:srgbClr val="000000"/>
              </a:solidFill>
              <a:latin typeface="Arial"/>
            </a:endParaRPr>
          </a:p>
          <a:p>
            <a:pPr defTabSz="914400"/>
            <a:endParaRPr lang="en-US" sz="30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5000" y="51816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 smtClean="0">
                <a:solidFill>
                  <a:srgbClr val="000000"/>
                </a:solidFill>
                <a:latin typeface="Arial"/>
              </a:rPr>
              <a:t>2011- 2012 Workshop and Report</a:t>
            </a:r>
            <a:endParaRPr lang="en-US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7262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 txBox="1">
            <a:spLocks/>
          </p:cNvSpPr>
          <p:nvPr/>
        </p:nvSpPr>
        <p:spPr>
          <a:xfrm>
            <a:off x="0" y="152400"/>
            <a:ext cx="7772400" cy="609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pPr defTabSz="914400"/>
            <a:r>
              <a:rPr lang="en-US" altLang="en-US" sz="3600" b="0" kern="0" dirty="0" smtClean="0">
                <a:latin typeface="Calibri" pitchFamily="34" charset="0"/>
              </a:rPr>
              <a:t>One Health Policies/Practices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48200" y="6248400"/>
            <a:ext cx="4495800" cy="5958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 smtClean="0">
                <a:solidFill>
                  <a:srgbClr val="000000"/>
                </a:solidFill>
                <a:latin typeface="Franklin Gothic Book"/>
              </a:rPr>
              <a:t>Objective 5: Validating One Health Approaches</a:t>
            </a:r>
            <a:endParaRPr lang="en-US" sz="1600" b="1" dirty="0">
              <a:solidFill>
                <a:srgbClr val="000000"/>
              </a:solidFill>
              <a:latin typeface="Franklin Gothic Book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066800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sz="2000" b="1" dirty="0" smtClean="0">
                <a:solidFill>
                  <a:srgbClr val="000000"/>
                </a:solidFill>
                <a:latin typeface="Arial"/>
              </a:rPr>
              <a:t>Conduct a systematic and dedicated effort to validate and evaluate the utility of One Health approaches using all available evidence</a:t>
            </a:r>
            <a:endParaRPr lang="en-US" sz="2000" b="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635" y="2362200"/>
            <a:ext cx="4804765" cy="3124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8600" y="1752600"/>
            <a:ext cx="2895600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500" b="1" i="1" u="sng" dirty="0" smtClean="0">
                <a:solidFill>
                  <a:srgbClr val="000000"/>
                </a:solidFill>
                <a:latin typeface="Arial"/>
              </a:rPr>
              <a:t>Preventive/Early Warning</a:t>
            </a:r>
          </a:p>
          <a:p>
            <a:pPr defTabSz="914400"/>
            <a:endParaRPr lang="en-US" sz="1500" b="1" i="1" dirty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Monitoring/early </a:t>
            </a: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detection:</a:t>
            </a:r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 $</a:t>
            </a:r>
          </a:p>
          <a:p>
            <a:pPr defTabSz="914400"/>
            <a:endParaRPr lang="en-US" sz="1500" b="1" dirty="0" smtClean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Health burden:</a:t>
            </a:r>
            <a:br>
              <a:rPr lang="en-US" sz="1500" b="1" dirty="0" smtClean="0">
                <a:solidFill>
                  <a:srgbClr val="000000"/>
                </a:solidFill>
                <a:latin typeface="Arial"/>
              </a:rPr>
            </a:br>
            <a:r>
              <a:rPr lang="en-US" sz="1500" b="1" baseline="-25000" dirty="0" smtClean="0">
                <a:solidFill>
                  <a:srgbClr val="FF0000"/>
                </a:solidFill>
                <a:latin typeface="Arial"/>
              </a:rPr>
              <a:t>DALYs</a:t>
            </a:r>
          </a:p>
          <a:p>
            <a:pPr defTabSz="914400"/>
            <a:endParaRPr lang="en-US" sz="1500" b="1" baseline="-25000" dirty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>
                <a:solidFill>
                  <a:srgbClr val="000000"/>
                </a:solidFill>
                <a:latin typeface="Arial"/>
              </a:rPr>
              <a:t>Deaths: </a:t>
            </a:r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49</a:t>
            </a:r>
            <a:endParaRPr lang="en-US" sz="1500" b="1" baseline="-25000" dirty="0" smtClean="0">
              <a:solidFill>
                <a:srgbClr val="FF0000"/>
              </a:solidFill>
              <a:latin typeface="Arial"/>
            </a:endParaRPr>
          </a:p>
          <a:p>
            <a:pPr defTabSz="914400"/>
            <a:endParaRPr lang="en-US" sz="1500" b="1" dirty="0" smtClean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Duration: </a:t>
            </a:r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&lt;90 days</a:t>
            </a:r>
          </a:p>
          <a:p>
            <a:pPr defTabSz="914400"/>
            <a:endParaRPr lang="en-US" sz="1500" b="1" dirty="0" smtClean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Perceptions: </a:t>
            </a:r>
          </a:p>
          <a:p>
            <a:pPr defTabSz="914400"/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Confidence in </a:t>
            </a:r>
          </a:p>
          <a:p>
            <a:pPr defTabSz="914400"/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preparedness</a:t>
            </a:r>
          </a:p>
          <a:p>
            <a:pPr defTabSz="914400"/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infrastructure</a:t>
            </a:r>
          </a:p>
          <a:p>
            <a:pPr defTabSz="914400"/>
            <a:endParaRPr lang="en-US" sz="1500" b="1" dirty="0" smtClean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Operations: </a:t>
            </a:r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Multidisciplinary; inclusive (all gender, income)</a:t>
            </a:r>
            <a:endParaRPr lang="en-US" sz="1500" b="1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0" y="1752600"/>
            <a:ext cx="2362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500" b="1" i="1" u="sng" dirty="0" smtClean="0">
                <a:solidFill>
                  <a:srgbClr val="000000"/>
                </a:solidFill>
                <a:latin typeface="Arial"/>
              </a:rPr>
              <a:t>Reactive</a:t>
            </a:r>
          </a:p>
          <a:p>
            <a:pPr defTabSz="914400"/>
            <a:endParaRPr lang="en-US" sz="1500" b="1" dirty="0" smtClean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Response/Control: </a:t>
            </a:r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$$$</a:t>
            </a:r>
          </a:p>
          <a:p>
            <a:pPr defTabSz="914400"/>
            <a:endParaRPr lang="en-US" sz="1500" b="1" dirty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Health burden:</a:t>
            </a:r>
          </a:p>
          <a:p>
            <a:pPr defTabSz="914400"/>
            <a:r>
              <a:rPr lang="en-US" sz="1600" b="1" dirty="0" smtClean="0">
                <a:solidFill>
                  <a:srgbClr val="FF0000"/>
                </a:solidFill>
                <a:latin typeface="Arial"/>
              </a:rPr>
              <a:t>DALYs</a:t>
            </a:r>
          </a:p>
          <a:p>
            <a:pPr defTabSz="914400"/>
            <a:endParaRPr lang="en-US" sz="1500" b="1" dirty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Deaths: </a:t>
            </a:r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9,500+</a:t>
            </a:r>
          </a:p>
          <a:p>
            <a:pPr defTabSz="914400"/>
            <a:endParaRPr lang="en-US" sz="1500" b="1" dirty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Duration: </a:t>
            </a:r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&gt;460 days</a:t>
            </a:r>
          </a:p>
          <a:p>
            <a:pPr defTabSz="914400"/>
            <a:endParaRPr lang="en-US" sz="1500" b="1" dirty="0" smtClean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Perceptions: </a:t>
            </a:r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Vulnerability fears and lack of predictive value</a:t>
            </a:r>
          </a:p>
          <a:p>
            <a:pPr defTabSz="914400"/>
            <a:endParaRPr lang="en-US" sz="1500" b="1" dirty="0">
              <a:solidFill>
                <a:srgbClr val="000000"/>
              </a:solidFill>
              <a:latin typeface="Arial"/>
            </a:endParaRPr>
          </a:p>
          <a:p>
            <a:pPr defTabSz="914400"/>
            <a:r>
              <a:rPr lang="en-US" sz="1500" b="1" dirty="0" smtClean="0">
                <a:solidFill>
                  <a:srgbClr val="000000"/>
                </a:solidFill>
                <a:latin typeface="Arial"/>
              </a:rPr>
              <a:t>Operations: </a:t>
            </a:r>
          </a:p>
          <a:p>
            <a:pPr defTabSz="914400"/>
            <a:r>
              <a:rPr lang="en-US" sz="1500" b="1" dirty="0" smtClean="0">
                <a:solidFill>
                  <a:srgbClr val="FF0000"/>
                </a:solidFill>
                <a:latin typeface="Arial"/>
              </a:rPr>
              <a:t>Sole-discipline; limited population integration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600" y="1752600"/>
            <a:ext cx="4038600" cy="4419600"/>
          </a:xfrm>
          <a:prstGeom prst="rect">
            <a:avLst/>
          </a:prstGeom>
          <a:noFill/>
          <a:ln w="38100" cmpd="sng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b="1">
              <a:ln w="76200" cmpd="sng">
                <a:solidFill>
                  <a:srgbClr val="000000"/>
                </a:solidFill>
                <a:prstDash val="solid"/>
              </a:ln>
              <a:solidFill>
                <a:srgbClr val="808080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936232" y="1752600"/>
            <a:ext cx="4191000" cy="4419600"/>
          </a:xfrm>
          <a:prstGeom prst="rect">
            <a:avLst/>
          </a:prstGeom>
          <a:noFill/>
          <a:ln w="38100" cmpd="sng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b="1">
              <a:ln w="76200" cmpd="sng">
                <a:solidFill>
                  <a:srgbClr val="000000"/>
                </a:solidFill>
                <a:prstDash val="solid"/>
              </a:ln>
              <a:solidFill>
                <a:srgbClr val="808080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013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7"/>
          <p:cNvSpPr txBox="1">
            <a:spLocks/>
          </p:cNvSpPr>
          <p:nvPr/>
        </p:nvSpPr>
        <p:spPr>
          <a:xfrm>
            <a:off x="0" y="30334"/>
            <a:ext cx="7772400" cy="609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altLang="en-US" sz="3600" kern="0" dirty="0" smtClean="0">
                <a:latin typeface="Franklin Gothic Book"/>
              </a:rPr>
              <a:t>WHERE we are working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647555" y="1524000"/>
            <a:ext cx="2059909" cy="412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Africa*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Cameroon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Cote d’Ivoire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DR Congo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Egypt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Ethiopia</a:t>
            </a:r>
          </a:p>
          <a:p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Gabon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Ghana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Guinea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Kenya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Liberia</a:t>
            </a:r>
          </a:p>
          <a:p>
            <a:endParaRPr lang="en-US" sz="2000" dirty="0" smtClean="0">
              <a:solidFill>
                <a:srgbClr val="808080"/>
              </a:solidFill>
              <a:latin typeface="Arial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53000" y="6396335"/>
            <a:ext cx="419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  <a:latin typeface="Arial"/>
              </a:rPr>
              <a:t>*In-country locations TBD based on identification of target </a:t>
            </a:r>
            <a:r>
              <a:rPr lang="en-US" sz="1200" dirty="0" err="1" smtClean="0">
                <a:solidFill>
                  <a:srgbClr val="000000"/>
                </a:solidFill>
                <a:latin typeface="Arial"/>
              </a:rPr>
              <a:t>epizones</a:t>
            </a:r>
            <a:r>
              <a:rPr lang="en-US" sz="1200" dirty="0" smtClean="0">
                <a:solidFill>
                  <a:srgbClr val="000000"/>
                </a:solidFill>
                <a:latin typeface="Arial"/>
              </a:rPr>
              <a:t> and transmission pathways</a:t>
            </a: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5727" y="1524000"/>
            <a:ext cx="206343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Asia*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Bangladesh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Cambodia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China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Lao PDR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India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Indonesia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Nepal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Malaysia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Mongolia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Myanmar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Philippines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Thailand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Vietnam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838200"/>
            <a:ext cx="43434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000" b="1" kern="0" dirty="0">
                <a:solidFill>
                  <a:srgbClr val="800000"/>
                </a:solidFill>
                <a:latin typeface="Calibri" pitchFamily="34" charset="0"/>
              </a:rPr>
              <a:t>Geographic Focus</a:t>
            </a:r>
          </a:p>
          <a:p>
            <a:endParaRPr lang="en-US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02765" y="1524000"/>
            <a:ext cx="3309424" cy="4154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Africa*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Republic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of Congo</a:t>
            </a:r>
          </a:p>
          <a:p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Rwanda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Senegal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Sierra Leone</a:t>
            </a:r>
            <a:endParaRPr lang="en-US" sz="2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Sudan</a:t>
            </a:r>
          </a:p>
          <a:p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South Sudan</a:t>
            </a:r>
          </a:p>
          <a:p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Tanzania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Uganda</a:t>
            </a:r>
          </a:p>
          <a:p>
            <a:endParaRPr lang="en-US" sz="2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2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M.E.*</a:t>
            </a:r>
          </a:p>
          <a:p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Jordan</a:t>
            </a:r>
            <a:endParaRPr lang="en-US" sz="2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17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 txBox="1">
            <a:spLocks/>
          </p:cNvSpPr>
          <p:nvPr/>
        </p:nvSpPr>
        <p:spPr>
          <a:xfrm>
            <a:off x="60474" y="71776"/>
            <a:ext cx="7772400" cy="609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altLang="en-US" sz="3600" kern="0" dirty="0" smtClean="0">
                <a:latin typeface="Franklin Gothic Book"/>
              </a:rPr>
              <a:t>PREDICT-2 Partners</a:t>
            </a:r>
            <a:r>
              <a:rPr lang="en-US" altLang="en-US" sz="3600" kern="0" dirty="0" smtClean="0">
                <a:latin typeface="Calibri" pitchFamily="34" charset="0"/>
              </a:rPr>
              <a:t/>
            </a:r>
            <a:br>
              <a:rPr lang="en-US" altLang="en-US" sz="3600" kern="0" dirty="0" smtClean="0">
                <a:latin typeface="Calibri" pitchFamily="34" charset="0"/>
              </a:rPr>
            </a:br>
            <a:endParaRPr lang="en-US" altLang="en-US" sz="3600" kern="0" dirty="0" smtClean="0">
              <a:latin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990600"/>
            <a:ext cx="8763000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Consortium Partners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: </a:t>
            </a:r>
            <a:endParaRPr lang="en-US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EcoHealth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Alliance, Metabiota, Smithsonian 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Institution,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UC Davis, 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Wildlife Conservation 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Society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Global Partners: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CDC, EPT One Health Workforce, EPT Preparedness &amp; Response, FAO, WHO, DTRA, Columbia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University,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HealthMap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, UC San Francisco </a:t>
            </a: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Implementing Partner Examples (in addition to consortium partners): </a:t>
            </a:r>
          </a:p>
          <a:p>
            <a:pPr lvl="1"/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Africa: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Institut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National de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Recherche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Biomedical, Mountain Gorilla Veterinary Project, Inc., Sokoine University of Agriculture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/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Asia: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Center for Molecular Dynamics 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Nepal,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Chulalongkorn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University, East China Normal University, ICCDR-B,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Institut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Pertanian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Bogor,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Institut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Pasteur du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Cambodge</a:t>
            </a:r>
            <a:endParaRPr lang="en-US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Host country and regional partner Examples: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Ministries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of 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Agriculture,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 Health,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Livestock, Wildlife, and associated Departments; USAID missions; and relevant host country laboratories, universities, and research institutes (e.g. </a:t>
            </a:r>
            <a:r>
              <a:rPr lang="en-US" sz="20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Institut</a:t>
            </a:r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Pasteur, Wuhan Institute of Virology, local CDCs, etc.)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b="1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791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reen Shot 2015-03-16 at 6.27.25 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55" t="26748" r="30915" b="49608"/>
          <a:stretch/>
        </p:blipFill>
        <p:spPr>
          <a:xfrm>
            <a:off x="2286000" y="5181600"/>
            <a:ext cx="2345689" cy="84276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8600" y="403860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24C84"/>
                </a:solidFill>
                <a:latin typeface="Arial"/>
              </a:rPr>
              <a:t>The Ministries of Health, Agriculture &amp; Environment and Implementing University and NGO Partners in 31 Countries</a:t>
            </a:r>
            <a:endParaRPr lang="en-US" sz="2400" b="1" dirty="0">
              <a:solidFill>
                <a:srgbClr val="224C84"/>
              </a:solidFill>
              <a:latin typeface="Arial"/>
            </a:endParaRPr>
          </a:p>
        </p:txBody>
      </p:sp>
      <p:pic>
        <p:nvPicPr>
          <p:cNvPr id="12" name="Picture 11" descr="Screen Shot 2015-03-16 at 6.46.37 A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" t="13111" r="70278" b="73334"/>
          <a:stretch/>
        </p:blipFill>
        <p:spPr>
          <a:xfrm>
            <a:off x="4799979" y="5321301"/>
            <a:ext cx="2439021" cy="6984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0947" y="5410200"/>
            <a:ext cx="1272053" cy="609599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304800" y="5181600"/>
            <a:ext cx="1872353" cy="891377"/>
            <a:chOff x="304800" y="5181600"/>
            <a:chExt cx="1872353" cy="891377"/>
          </a:xfrm>
        </p:grpSpPr>
        <p:pic>
          <p:nvPicPr>
            <p:cNvPr id="9" name="Picture 8" descr="Screen Shot 2015-03-16 at 6.30.08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81" t="19800" r="63143" b="70403"/>
            <a:stretch/>
          </p:blipFill>
          <p:spPr>
            <a:xfrm>
              <a:off x="304800" y="5181600"/>
              <a:ext cx="1872353" cy="559855"/>
            </a:xfrm>
            <a:prstGeom prst="rect">
              <a:avLst/>
            </a:prstGeom>
          </p:spPr>
        </p:pic>
        <p:pic>
          <p:nvPicPr>
            <p:cNvPr id="14" name="Picture 13" descr="Screen Shot 2015-03-16 at 8.46.36 AM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t="13111" r="50695" b="76667"/>
            <a:stretch/>
          </p:blipFill>
          <p:spPr>
            <a:xfrm>
              <a:off x="304800" y="5715000"/>
              <a:ext cx="1828800" cy="357977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2057400" y="1981200"/>
            <a:ext cx="48217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PREDICT - 2</a:t>
            </a:r>
            <a:endParaRPr lang="en-US" sz="6000" b="1" dirty="0"/>
          </a:p>
        </p:txBody>
      </p:sp>
      <p:pic>
        <p:nvPicPr>
          <p:cNvPr id="16" name="Picture 15" descr="Banner Nov 2012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" y="457200"/>
            <a:ext cx="8556837" cy="77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72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4"/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dirty="0"/>
              <a:t>E</a:t>
            </a:r>
            <a:r>
              <a:rPr lang="en-US" dirty="0" smtClean="0"/>
              <a:t>merging Infectious Diseases</a:t>
            </a:r>
            <a:endParaRPr lang="en-US" dirty="0"/>
          </a:p>
        </p:txBody>
      </p:sp>
      <p:pic>
        <p:nvPicPr>
          <p:cNvPr id="4" name="Picture 3" descr="drivers 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081144"/>
            <a:ext cx="6868886" cy="509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59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229600" cy="1143000"/>
          </a:xfrm>
        </p:spPr>
        <p:txBody>
          <a:bodyPr/>
          <a:lstStyle/>
          <a:p>
            <a:r>
              <a:rPr lang="en-US" dirty="0" smtClean="0"/>
              <a:t>One Health Approach</a:t>
            </a:r>
            <a:endParaRPr lang="en-US" dirty="0"/>
          </a:p>
        </p:txBody>
      </p:sp>
      <p:pic>
        <p:nvPicPr>
          <p:cNvPr id="3" name="Picture 2" descr="Screen Shot 2014-12-09 at 10.20.5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447800"/>
            <a:ext cx="9000755" cy="4648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14800" y="2133600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48059"/>
                </a:solidFill>
              </a:rPr>
              <a:t>Animals</a:t>
            </a:r>
            <a:endParaRPr lang="en-US" sz="1600" dirty="0">
              <a:solidFill>
                <a:srgbClr val="34805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7000" y="4648200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48059"/>
                </a:solidFill>
              </a:rPr>
              <a:t>Humans</a:t>
            </a:r>
            <a:endParaRPr lang="en-US" sz="1600" dirty="0">
              <a:solidFill>
                <a:srgbClr val="34805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0" y="4953000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48059"/>
                </a:solidFill>
              </a:rPr>
              <a:t>Environment</a:t>
            </a:r>
            <a:endParaRPr lang="en-US" sz="1600" dirty="0">
              <a:solidFill>
                <a:srgbClr val="3480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94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0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0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cintosh HD:Users:toph:Dropbox (EHA):repositories:hotspots2:inst:out:mksm:pred_maps:predict.actual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90600"/>
            <a:ext cx="8495151" cy="527680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81000" y="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4400" b="1" dirty="0" smtClean="0">
                <a:solidFill>
                  <a:srgbClr val="800000"/>
                </a:solidFill>
                <a:latin typeface="Franklin Gothic Book"/>
              </a:rPr>
              <a:t>Hot Spots </a:t>
            </a:r>
            <a:r>
              <a:rPr lang="en-US" sz="4400" b="1" dirty="0">
                <a:solidFill>
                  <a:srgbClr val="800000"/>
                </a:solidFill>
                <a:latin typeface="Franklin Gothic Book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5347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12-06 at 4.42.40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78"/>
          <a:stretch/>
        </p:blipFill>
        <p:spPr>
          <a:xfrm>
            <a:off x="254000" y="1040767"/>
            <a:ext cx="8890000" cy="4902833"/>
          </a:xfrm>
          <a:prstGeom prst="rect">
            <a:avLst/>
          </a:prstGeom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dirty="0" smtClean="0">
                <a:latin typeface="Franklin Gothic Book"/>
              </a:rPr>
              <a:t>Targeted, Risk-based Surveillance</a:t>
            </a:r>
            <a:endParaRPr lang="en-US" dirty="0">
              <a:latin typeface="Franklin Gothic Book"/>
            </a:endParaRPr>
          </a:p>
        </p:txBody>
      </p:sp>
    </p:spTree>
    <p:extLst>
      <p:ext uri="{BB962C8B-B14F-4D97-AF65-F5344CB8AC3E}">
        <p14:creationId xmlns:p14="http://schemas.microsoft.com/office/powerpoint/2010/main" val="33029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1793" y="1646301"/>
            <a:ext cx="3865363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200" b="1" dirty="0" smtClean="0"/>
              <a:t>Primates</a:t>
            </a:r>
          </a:p>
          <a:p>
            <a:pPr marL="285750" indent="-285750">
              <a:buFont typeface="Arial"/>
              <a:buChar char="•"/>
            </a:pPr>
            <a:r>
              <a:rPr lang="en-US" sz="3200" b="1" dirty="0" smtClean="0"/>
              <a:t>Bats</a:t>
            </a:r>
            <a:endParaRPr lang="en-US" sz="3200" b="1" dirty="0"/>
          </a:p>
          <a:p>
            <a:pPr marL="285750" indent="-285750">
              <a:buFont typeface="Arial"/>
              <a:buChar char="•"/>
            </a:pPr>
            <a:r>
              <a:rPr lang="en-US" sz="3200" b="1" dirty="0" smtClean="0"/>
              <a:t>Rodents</a:t>
            </a:r>
            <a:endParaRPr lang="en-US" sz="3200" b="1" dirty="0"/>
          </a:p>
          <a:p>
            <a:pPr marL="285750" indent="-285750">
              <a:buFont typeface="Arial"/>
              <a:buChar char="•"/>
            </a:pPr>
            <a:r>
              <a:rPr lang="en-US" sz="3200" dirty="0" smtClean="0"/>
              <a:t>Birds</a:t>
            </a:r>
            <a:endParaRPr lang="en-US" sz="3200" dirty="0"/>
          </a:p>
          <a:p>
            <a:pPr marL="285750" indent="-285750">
              <a:buFont typeface="Arial"/>
              <a:buChar char="•"/>
            </a:pPr>
            <a:r>
              <a:rPr lang="en-US" sz="3200" dirty="0" err="1" smtClean="0"/>
              <a:t>Suids</a:t>
            </a:r>
            <a:endParaRPr lang="en-US" sz="3200" dirty="0"/>
          </a:p>
          <a:p>
            <a:pPr marL="285750" indent="-285750">
              <a:buFont typeface="Arial"/>
              <a:buChar char="•"/>
            </a:pPr>
            <a:r>
              <a:rPr lang="en-US" sz="3200" dirty="0" smtClean="0"/>
              <a:t>Carnivores</a:t>
            </a:r>
          </a:p>
          <a:p>
            <a:pPr marL="285750" indent="-285750">
              <a:buFont typeface="Arial"/>
              <a:buChar char="•"/>
            </a:pPr>
            <a:r>
              <a:rPr lang="en-US" sz="3200" b="1" dirty="0" smtClean="0"/>
              <a:t>Ungulates</a:t>
            </a:r>
          </a:p>
          <a:p>
            <a:pPr marL="285750" indent="-285750">
              <a:buFont typeface="Arial"/>
              <a:buChar char="•"/>
            </a:pPr>
            <a:r>
              <a:rPr lang="en-US" sz="3200" b="1" dirty="0" smtClean="0"/>
              <a:t>Humans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99518" y="1187293"/>
            <a:ext cx="6194184" cy="4749173"/>
          </a:xfrm>
          <a:prstGeom prst="rect">
            <a:avLst/>
          </a:prstGeom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800000"/>
                </a:solidFill>
                <a:latin typeface="Franklin Gothic Book" pitchFamily="34" charset="0"/>
              </a:defRPr>
            </a:lvl9pPr>
          </a:lstStyle>
          <a:p>
            <a:r>
              <a:rPr lang="en-US" dirty="0" smtClean="0"/>
              <a:t>Targeted, Risk-based Surveillance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16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New Change">
  <a:themeElements>
    <a:clrScheme name="EPT Program Template 13">
      <a:dk1>
        <a:srgbClr val="000000"/>
      </a:dk1>
      <a:lt1>
        <a:srgbClr val="E8E0D8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2EDE9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EPT Program Template">
      <a:majorFont>
        <a:latin typeface="Franklin Gothic Boo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PT Progra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3">
        <a:dk1>
          <a:srgbClr val="000000"/>
        </a:dk1>
        <a:lt1>
          <a:srgbClr val="E8E0D8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333399"/>
        </a:accent2>
        <a:accent3>
          <a:srgbClr val="F2EDE9"/>
        </a:accent3>
        <a:accent4>
          <a:srgbClr val="000000"/>
        </a:accent4>
        <a:accent5>
          <a:srgbClr val="FFFFF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">
  <a:themeElements>
    <a:clrScheme name="Blank 2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C7E0FB"/>
      </a:accent1>
      <a:accent2>
        <a:srgbClr val="91B0FF"/>
      </a:accent2>
      <a:accent3>
        <a:srgbClr val="FFFFFF"/>
      </a:accent3>
      <a:accent4>
        <a:srgbClr val="000000"/>
      </a:accent4>
      <a:accent5>
        <a:srgbClr val="E0EDFD"/>
      </a:accent5>
      <a:accent6>
        <a:srgbClr val="839FE7"/>
      </a:accent6>
      <a:hlink>
        <a:srgbClr val="0066CC"/>
      </a:hlink>
      <a:folHlink>
        <a:srgbClr val="00296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FF"/>
        </a:accent1>
        <a:accent2>
          <a:srgbClr val="D0D0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BCBCBC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839FE7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5F8DFF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557FE7"/>
        </a:accent6>
        <a:hlink>
          <a:srgbClr val="96C5F8"/>
        </a:hlink>
        <a:folHlink>
          <a:srgbClr val="D8E9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002960"/>
        </a:accent1>
        <a:accent2>
          <a:srgbClr val="0066CC"/>
        </a:accent2>
        <a:accent3>
          <a:srgbClr val="AAAAAA"/>
        </a:accent3>
        <a:accent4>
          <a:srgbClr val="DADADA"/>
        </a:accent4>
        <a:accent5>
          <a:srgbClr val="AAACB6"/>
        </a:accent5>
        <a:accent6>
          <a:srgbClr val="005CB9"/>
        </a:accent6>
        <a:hlink>
          <a:srgbClr val="91B0FF"/>
        </a:hlink>
        <a:folHlink>
          <a:srgbClr val="C7E0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E7B95C"/>
        </a:accent6>
        <a:hlink>
          <a:srgbClr val="4F8636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4F8636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477930"/>
        </a:accent6>
        <a:hlink>
          <a:srgbClr val="FF9900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0066CC"/>
        </a:accent1>
        <a:accent2>
          <a:srgbClr val="4F8636"/>
        </a:accent2>
        <a:accent3>
          <a:srgbClr val="AAAAAA"/>
        </a:accent3>
        <a:accent4>
          <a:srgbClr val="DADADA"/>
        </a:accent4>
        <a:accent5>
          <a:srgbClr val="AAB8E2"/>
        </a:accent5>
        <a:accent6>
          <a:srgbClr val="477930"/>
        </a:accent6>
        <a:hlink>
          <a:srgbClr val="FF9900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B4B085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9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50A2A0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489291"/>
        </a:accent6>
        <a:hlink>
          <a:srgbClr val="C7C293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174A7C"/>
        </a:accent1>
        <a:accent2>
          <a:srgbClr val="50A2A0"/>
        </a:accent2>
        <a:accent3>
          <a:srgbClr val="AAAAAA"/>
        </a:accent3>
        <a:accent4>
          <a:srgbClr val="DADADA"/>
        </a:accent4>
        <a:accent5>
          <a:srgbClr val="ABB1BF"/>
        </a:accent5>
        <a:accent6>
          <a:srgbClr val="489291"/>
        </a:accent6>
        <a:hlink>
          <a:srgbClr val="C7C293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New Change">
  <a:themeElements>
    <a:clrScheme name="EPT Program Template 13">
      <a:dk1>
        <a:srgbClr val="000000"/>
      </a:dk1>
      <a:lt1>
        <a:srgbClr val="E8E0D8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2EDE9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PT Progra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3">
        <a:dk1>
          <a:srgbClr val="000000"/>
        </a:dk1>
        <a:lt1>
          <a:srgbClr val="E8E0D8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333399"/>
        </a:accent2>
        <a:accent3>
          <a:srgbClr val="F2EDE9"/>
        </a:accent3>
        <a:accent4>
          <a:srgbClr val="000000"/>
        </a:accent4>
        <a:accent5>
          <a:srgbClr val="FFFFF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New Change">
  <a:themeElements>
    <a:clrScheme name="EPT Program Template 13">
      <a:dk1>
        <a:srgbClr val="000000"/>
      </a:dk1>
      <a:lt1>
        <a:srgbClr val="E8E0D8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2EDE9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EPT Program Template">
      <a:majorFont>
        <a:latin typeface="Franklin Gothic Boo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PT Progra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3">
        <a:dk1>
          <a:srgbClr val="000000"/>
        </a:dk1>
        <a:lt1>
          <a:srgbClr val="E8E0D8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333399"/>
        </a:accent2>
        <a:accent3>
          <a:srgbClr val="F2EDE9"/>
        </a:accent3>
        <a:accent4>
          <a:srgbClr val="000000"/>
        </a:accent4>
        <a:accent5>
          <a:srgbClr val="FFFFF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New Change">
  <a:themeElements>
    <a:clrScheme name="EPT Program Template 13">
      <a:dk1>
        <a:srgbClr val="000000"/>
      </a:dk1>
      <a:lt1>
        <a:srgbClr val="E8E0D8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2EDE9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EPT Program Template">
      <a:majorFont>
        <a:latin typeface="Franklin Gothic Boo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PT Progra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3">
        <a:dk1>
          <a:srgbClr val="000000"/>
        </a:dk1>
        <a:lt1>
          <a:srgbClr val="E8E0D8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333399"/>
        </a:accent2>
        <a:accent3>
          <a:srgbClr val="F2EDE9"/>
        </a:accent3>
        <a:accent4>
          <a:srgbClr val="000000"/>
        </a:accent4>
        <a:accent5>
          <a:srgbClr val="FFFFF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New Change">
  <a:themeElements>
    <a:clrScheme name="EPT Program Template 13">
      <a:dk1>
        <a:srgbClr val="000000"/>
      </a:dk1>
      <a:lt1>
        <a:srgbClr val="E8E0D8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2EDE9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EPT Program Template">
      <a:majorFont>
        <a:latin typeface="Franklin Gothic Boo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PT Progra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3">
        <a:dk1>
          <a:srgbClr val="000000"/>
        </a:dk1>
        <a:lt1>
          <a:srgbClr val="E8E0D8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333399"/>
        </a:accent2>
        <a:accent3>
          <a:srgbClr val="F2EDE9"/>
        </a:accent3>
        <a:accent4>
          <a:srgbClr val="000000"/>
        </a:accent4>
        <a:accent5>
          <a:srgbClr val="FFFFF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New Change">
  <a:themeElements>
    <a:clrScheme name="EPT Program Template 13">
      <a:dk1>
        <a:srgbClr val="000000"/>
      </a:dk1>
      <a:lt1>
        <a:srgbClr val="E8E0D8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2EDE9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EPT Program Template">
      <a:majorFont>
        <a:latin typeface="Franklin Gothic Boo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PT Progra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3">
        <a:dk1>
          <a:srgbClr val="000000"/>
        </a:dk1>
        <a:lt1>
          <a:srgbClr val="E8E0D8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333399"/>
        </a:accent2>
        <a:accent3>
          <a:srgbClr val="F2EDE9"/>
        </a:accent3>
        <a:accent4>
          <a:srgbClr val="000000"/>
        </a:accent4>
        <a:accent5>
          <a:srgbClr val="FFFFF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New Change">
  <a:themeElements>
    <a:clrScheme name="EPT Program Template 13">
      <a:dk1>
        <a:srgbClr val="000000"/>
      </a:dk1>
      <a:lt1>
        <a:srgbClr val="E8E0D8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2EDE9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EPT Program Template">
      <a:majorFont>
        <a:latin typeface="Franklin Gothic Boo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PT Progra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T Progra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T Program Template 13">
        <a:dk1>
          <a:srgbClr val="000000"/>
        </a:dk1>
        <a:lt1>
          <a:srgbClr val="E8E0D8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333399"/>
        </a:accent2>
        <a:accent3>
          <a:srgbClr val="F2EDE9"/>
        </a:accent3>
        <a:accent4>
          <a:srgbClr val="000000"/>
        </a:accent4>
        <a:accent5>
          <a:srgbClr val="FFFFF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46014</TotalTime>
  <Words>1568</Words>
  <Application>Microsoft Macintosh PowerPoint</Application>
  <PresentationFormat>On-screen Show (4:3)</PresentationFormat>
  <Paragraphs>271</Paragraphs>
  <Slides>37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1_New Change</vt:lpstr>
      <vt:lpstr>Blank</vt:lpstr>
      <vt:lpstr>New Change</vt:lpstr>
      <vt:lpstr>2_New Change</vt:lpstr>
      <vt:lpstr>3_New Change</vt:lpstr>
      <vt:lpstr>4_New Change</vt:lpstr>
      <vt:lpstr>5_New Change</vt:lpstr>
      <vt:lpstr>6_New Change</vt:lpstr>
      <vt:lpstr>PowerPoint Presentation</vt:lpstr>
      <vt:lpstr>PowerPoint Presentation</vt:lpstr>
      <vt:lpstr>PowerPoint Presentation</vt:lpstr>
      <vt:lpstr>PowerPoint Presentation</vt:lpstr>
      <vt:lpstr>One Health Approach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Laboratory Capacity Building</vt:lpstr>
      <vt:lpstr>PowerPoint Presentation</vt:lpstr>
      <vt:lpstr>Viral Detection Success</vt:lpstr>
      <vt:lpstr>PowerPoint Presentation</vt:lpstr>
      <vt:lpstr>Outbreak Investigations</vt:lpstr>
      <vt:lpstr>PowerPoint Presentation</vt:lpstr>
      <vt:lpstr>PowerPoint Presentation</vt:lpstr>
      <vt:lpstr>PREDICT-2 Focus</vt:lpstr>
      <vt:lpstr>PowerPoint Presentation</vt:lpstr>
      <vt:lpstr>PREDICT-2 Focus</vt:lpstr>
      <vt:lpstr>PowerPoint Presentation</vt:lpstr>
      <vt:lpstr>Qualitative Research </vt:lpstr>
      <vt:lpstr>PowerPoint Presentation</vt:lpstr>
      <vt:lpstr>PowerPoint Presentation</vt:lpstr>
      <vt:lpstr>Scientific Strategy: Viral Families</vt:lpstr>
      <vt:lpstr>Scientific Strategy: Virus Risk</vt:lpstr>
      <vt:lpstr>Hotspots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USAID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USAID</dc:creator>
  <cp:lastModifiedBy>Andrew Huff</cp:lastModifiedBy>
  <cp:revision>306</cp:revision>
  <cp:lastPrinted>2014-11-04T15:21:16Z</cp:lastPrinted>
  <dcterms:created xsi:type="dcterms:W3CDTF">2014-01-06T21:15:11Z</dcterms:created>
  <dcterms:modified xsi:type="dcterms:W3CDTF">2015-10-14T12:16:44Z</dcterms:modified>
</cp:coreProperties>
</file>